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39" r:id="rId3"/>
    <p:sldId id="338" r:id="rId4"/>
    <p:sldId id="259" r:id="rId5"/>
    <p:sldId id="347" r:id="rId6"/>
    <p:sldId id="258" r:id="rId7"/>
    <p:sldId id="356" r:id="rId8"/>
    <p:sldId id="357" r:id="rId9"/>
    <p:sldId id="299" r:id="rId10"/>
    <p:sldId id="344" r:id="rId11"/>
    <p:sldId id="349" r:id="rId12"/>
    <p:sldId id="269" r:id="rId13"/>
    <p:sldId id="348" r:id="rId14"/>
    <p:sldId id="281" r:id="rId15"/>
    <p:sldId id="336" r:id="rId16"/>
    <p:sldId id="267" r:id="rId17"/>
    <p:sldId id="350" r:id="rId18"/>
    <p:sldId id="343" r:id="rId19"/>
    <p:sldId id="342" r:id="rId20"/>
    <p:sldId id="260" r:id="rId21"/>
    <p:sldId id="304" r:id="rId22"/>
    <p:sldId id="262" r:id="rId23"/>
    <p:sldId id="263" r:id="rId24"/>
    <p:sldId id="311" r:id="rId25"/>
    <p:sldId id="314" r:id="rId26"/>
    <p:sldId id="315" r:id="rId27"/>
    <p:sldId id="316" r:id="rId28"/>
    <p:sldId id="318" r:id="rId29"/>
    <p:sldId id="317" r:id="rId30"/>
    <p:sldId id="358" r:id="rId31"/>
    <p:sldId id="313" r:id="rId32"/>
    <p:sldId id="284" r:id="rId33"/>
    <p:sldId id="351" r:id="rId34"/>
    <p:sldId id="352" r:id="rId35"/>
    <p:sldId id="355" r:id="rId36"/>
    <p:sldId id="35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Итоговый результат сдачи ДЭ-2019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24-4E79-A65A-94C550613B90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24-4E79-A65A-94C550613B90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E24-4E79-A65A-94C550613B90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E24-4E79-A65A-94C550613B90}"/>
              </c:ext>
            </c:extLst>
          </c:dPt>
          <c:dLbls>
            <c:dLbl>
              <c:idx val="0"/>
              <c:layout>
                <c:manualLayout>
                  <c:x val="-6.1701059362832794E-2"/>
                  <c:y val="0.12170818192055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4-4E79-A65A-94C550613B90}"/>
                </c:ext>
              </c:extLst>
            </c:dLbl>
            <c:dLbl>
              <c:idx val="2"/>
              <c:layout>
                <c:manualLayout>
                  <c:x val="6.8522050845393215E-2"/>
                  <c:y val="8.9195592361276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24-4E79-A65A-94C550613B90}"/>
                </c:ext>
              </c:extLst>
            </c:dLbl>
            <c:dLbl>
              <c:idx val="3"/>
              <c:layout>
                <c:manualLayout>
                  <c:x val="1.674471929548144E-3"/>
                  <c:y val="9.30913956703433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24-4E79-A65A-94C550613B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'Ответы на форму (1)'!$B$238:$B$241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'Ответы на форму (1)'!$C$238:$C$241</c:f>
              <c:numCache>
                <c:formatCode>General</c:formatCode>
                <c:ptCount val="4"/>
                <c:pt idx="0">
                  <c:v>939</c:v>
                </c:pt>
                <c:pt idx="1">
                  <c:v>2402</c:v>
                </c:pt>
                <c:pt idx="2">
                  <c:v>1093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24-4E79-A65A-94C550613B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Распределение итоговых результатов в 2018 году  </a:t>
            </a:r>
          </a:p>
        </c:rich>
      </c:tx>
      <c:layout>
        <c:manualLayout>
          <c:xMode val="edge"/>
          <c:yMode val="edge"/>
          <c:x val="0.1079333311294644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530179811617698"/>
          <c:w val="0.7210509644788603"/>
          <c:h val="0.579597602511763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8BC-4125-B380-EA0B308E9871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8BC-4125-B380-EA0B308E9871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6E5E-4D50-A240-B64782123FD3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E5E-4D50-A240-B64782123FD3}"/>
              </c:ext>
            </c:extLst>
          </c:dPt>
          <c:dLbls>
            <c:dLbl>
              <c:idx val="0"/>
              <c:layout>
                <c:manualLayout>
                  <c:x val="-0.10007230648732268"/>
                  <c:y val="3.19317281474589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C-4125-B380-EA0B308E9871}"/>
                </c:ext>
              </c:extLst>
            </c:dLbl>
            <c:dLbl>
              <c:idx val="2"/>
              <c:layout>
                <c:manualLayout>
                  <c:x val="3.6701863932570258E-2"/>
                  <c:y val="7.1381333471500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5E-4D50-A240-B64782123FD3}"/>
                </c:ext>
              </c:extLst>
            </c:dLbl>
            <c:dLbl>
              <c:idx val="3"/>
              <c:layout>
                <c:manualLayout>
                  <c:x val="-1.1753405110618668E-3"/>
                  <c:y val="7.239635843154355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95095642053767E-2"/>
                      <c:h val="8.8170443595771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5E-4D50-A240-B64782123FD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Лист3!$A$1:$A$4</c:f>
              <c:strCache>
                <c:ptCount val="4"/>
                <c:pt idx="0">
                  <c:v>"отлично"</c:v>
                </c:pt>
                <c:pt idx="1">
                  <c:v>"хорошо"</c:v>
                </c:pt>
                <c:pt idx="2">
                  <c:v>"удовлетворительно"</c:v>
                </c:pt>
                <c:pt idx="3">
                  <c:v>"неудовлетворительно"</c:v>
                </c:pt>
              </c:strCache>
            </c:strRef>
          </c:cat>
          <c:val>
            <c:numRef>
              <c:f>Лист3!$B$1:$B$4</c:f>
              <c:numCache>
                <c:formatCode>General</c:formatCode>
                <c:ptCount val="4"/>
                <c:pt idx="0">
                  <c:v>287</c:v>
                </c:pt>
                <c:pt idx="1">
                  <c:v>542</c:v>
                </c:pt>
                <c:pt idx="2">
                  <c:v>192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A-4CAE-9A78-B91F768A62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50882737178604"/>
          <c:y val="0.35673000048214581"/>
          <c:w val="0.34445594342307889"/>
          <c:h val="0.554456215039928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8BD10-5611-4D07-95E1-8A9B26A338AF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79AA9A5-BA0B-40B2-BA41-AEA98A896786}">
      <dgm:prSet phldrT="[Текст]" custT="1"/>
      <dgm:spPr/>
      <dgm:t>
        <a:bodyPr/>
        <a:lstStyle/>
        <a:p>
          <a:r>
            <a:rPr lang="ru-RU" sz="1600" dirty="0" smtClean="0"/>
            <a:t>Есть профессиональные стандарты, соответствующие профессиональной деятельности выпускников по профессии/специальности</a:t>
          </a:r>
          <a:endParaRPr lang="ru-RU" sz="1600" dirty="0"/>
        </a:p>
      </dgm:t>
    </dgm:pt>
    <dgm:pt modelId="{094FE250-257A-45E1-88A7-9D43B00B4BDE}" type="parTrans" cxnId="{AB137DC6-E77D-4E5C-8723-8BC2810BA950}">
      <dgm:prSet/>
      <dgm:spPr/>
      <dgm:t>
        <a:bodyPr/>
        <a:lstStyle/>
        <a:p>
          <a:endParaRPr lang="ru-RU"/>
        </a:p>
      </dgm:t>
    </dgm:pt>
    <dgm:pt modelId="{9F262E65-F2F3-4E56-ADF5-0254EC7A85F1}" type="sibTrans" cxnId="{AB137DC6-E77D-4E5C-8723-8BC2810BA950}">
      <dgm:prSet/>
      <dgm:spPr/>
      <dgm:t>
        <a:bodyPr/>
        <a:lstStyle/>
        <a:p>
          <a:endParaRPr lang="ru-RU"/>
        </a:p>
      </dgm:t>
    </dgm:pt>
    <dgm:pt modelId="{35A5D59E-2787-4CDE-93FD-AD0A4CBD57E0}">
      <dgm:prSet phldrT="[Текст]" custT="1"/>
      <dgm:spPr/>
      <dgm:t>
        <a:bodyPr/>
        <a:lstStyle/>
        <a:p>
          <a:r>
            <a:rPr lang="ru-RU" sz="1600" dirty="0" smtClean="0"/>
            <a:t>СПК на основе этого ПС выделил, описал и внес в реестр квалификацию (одну или несколько)</a:t>
          </a:r>
          <a:endParaRPr lang="ru-RU" sz="1600" dirty="0"/>
        </a:p>
      </dgm:t>
    </dgm:pt>
    <dgm:pt modelId="{C385DA1F-B618-4D62-892D-F099AACC6FA7}" type="parTrans" cxnId="{0AD0EB17-293B-46A8-B3FD-B4506E0AAFB5}">
      <dgm:prSet/>
      <dgm:spPr/>
      <dgm:t>
        <a:bodyPr/>
        <a:lstStyle/>
        <a:p>
          <a:endParaRPr lang="ru-RU"/>
        </a:p>
      </dgm:t>
    </dgm:pt>
    <dgm:pt modelId="{2A339DE8-7B28-4B67-A075-B7AC58D0BE93}" type="sibTrans" cxnId="{0AD0EB17-293B-46A8-B3FD-B4506E0AAFB5}">
      <dgm:prSet/>
      <dgm:spPr/>
      <dgm:t>
        <a:bodyPr/>
        <a:lstStyle/>
        <a:p>
          <a:endParaRPr lang="ru-RU"/>
        </a:p>
      </dgm:t>
    </dgm:pt>
    <dgm:pt modelId="{DEE94E04-47E2-4E34-AEBC-4AA5FFCF31DE}">
      <dgm:prSet phldrT="[Текст]" custT="1"/>
      <dgm:spPr/>
      <dgm:t>
        <a:bodyPr/>
        <a:lstStyle/>
        <a:p>
          <a:r>
            <a:rPr lang="ru-RU" sz="1600" dirty="0" smtClean="0"/>
            <a:t>Требования по опыту работы для соискателя по этой квалификации отсутствуют, она относится к 3-4 для профессий или к 4-6  для специальности уровням квалификации</a:t>
          </a:r>
          <a:endParaRPr lang="ru-RU" sz="1600" dirty="0"/>
        </a:p>
      </dgm:t>
    </dgm:pt>
    <dgm:pt modelId="{A9986E4C-F529-4E8E-884A-40BF1AC41F44}" type="parTrans" cxnId="{ED98B11C-E89F-4839-BF4A-59B03687452C}">
      <dgm:prSet/>
      <dgm:spPr/>
      <dgm:t>
        <a:bodyPr/>
        <a:lstStyle/>
        <a:p>
          <a:endParaRPr lang="ru-RU"/>
        </a:p>
      </dgm:t>
    </dgm:pt>
    <dgm:pt modelId="{5FDC5719-2F28-411F-B57A-C36567962DB0}" type="sibTrans" cxnId="{ED98B11C-E89F-4839-BF4A-59B03687452C}">
      <dgm:prSet/>
      <dgm:spPr/>
      <dgm:t>
        <a:bodyPr/>
        <a:lstStyle/>
        <a:p>
          <a:endParaRPr lang="ru-RU"/>
        </a:p>
      </dgm:t>
    </dgm:pt>
    <dgm:pt modelId="{BAED4425-9379-4DAD-A91C-995338F3D821}">
      <dgm:prSet phldrT="[Текст]" custT="1"/>
      <dgm:spPr/>
      <dgm:t>
        <a:bodyPr/>
        <a:lstStyle/>
        <a:p>
          <a:r>
            <a:rPr lang="ru-RU" sz="1600" dirty="0" smtClean="0"/>
            <a:t>Трудовые функции этой квалификации соответствуют одному ОВД из ФГОС, части ОВД, нескольким ОВД</a:t>
          </a:r>
          <a:endParaRPr lang="ru-RU" sz="1600" dirty="0"/>
        </a:p>
      </dgm:t>
    </dgm:pt>
    <dgm:pt modelId="{29284662-D8EE-46B8-BAB2-F3B03ED60B76}" type="parTrans" cxnId="{0C687BA3-B4A8-4496-B7D7-52CE09B0B3BB}">
      <dgm:prSet/>
      <dgm:spPr/>
      <dgm:t>
        <a:bodyPr/>
        <a:lstStyle/>
        <a:p>
          <a:endParaRPr lang="ru-RU"/>
        </a:p>
      </dgm:t>
    </dgm:pt>
    <dgm:pt modelId="{EFC89123-8085-49FD-96CC-1C6258036B33}" type="sibTrans" cxnId="{0C687BA3-B4A8-4496-B7D7-52CE09B0B3BB}">
      <dgm:prSet/>
      <dgm:spPr/>
      <dgm:t>
        <a:bodyPr/>
        <a:lstStyle/>
        <a:p>
          <a:endParaRPr lang="ru-RU"/>
        </a:p>
      </dgm:t>
    </dgm:pt>
    <dgm:pt modelId="{BE16D46B-B19A-4652-8AE6-CD5D83DAFEFB}">
      <dgm:prSet phldrT="[Текст]" custT="1"/>
      <dgm:spPr/>
      <dgm:t>
        <a:bodyPr/>
        <a:lstStyle/>
        <a:p>
          <a:r>
            <a:rPr lang="ru-RU" sz="1800" dirty="0" smtClean="0"/>
            <a:t>Свидетельство о квалификации является привлекательной опцией для выпускников</a:t>
          </a:r>
          <a:endParaRPr lang="ru-RU" sz="1800" dirty="0"/>
        </a:p>
      </dgm:t>
    </dgm:pt>
    <dgm:pt modelId="{4B0EB4AB-CF6D-4A96-BD7D-C66F101A3924}" type="parTrans" cxnId="{DABC9E7A-CF76-4765-AE04-6F10F6BA2838}">
      <dgm:prSet/>
      <dgm:spPr/>
      <dgm:t>
        <a:bodyPr/>
        <a:lstStyle/>
        <a:p>
          <a:endParaRPr lang="ru-RU"/>
        </a:p>
      </dgm:t>
    </dgm:pt>
    <dgm:pt modelId="{BF628785-1D60-426F-9204-5B8761A066E2}" type="sibTrans" cxnId="{DABC9E7A-CF76-4765-AE04-6F10F6BA2838}">
      <dgm:prSet/>
      <dgm:spPr/>
      <dgm:t>
        <a:bodyPr/>
        <a:lstStyle/>
        <a:p>
          <a:endParaRPr lang="ru-RU"/>
        </a:p>
      </dgm:t>
    </dgm:pt>
    <dgm:pt modelId="{C38CE69E-E8E4-4078-A9F1-630EB9841ABD}">
      <dgm:prSet phldrT="[Текст]" custT="1"/>
      <dgm:spPr/>
      <dgm:t>
        <a:bodyPr/>
        <a:lstStyle/>
        <a:p>
          <a:r>
            <a:rPr lang="ru-RU" sz="1600" dirty="0" smtClean="0"/>
            <a:t>ФГОС подразумевает проведение ГИА в формате демонстрационного экзамена, тогда                компетенция ВСР</a:t>
          </a:r>
          <a:endParaRPr lang="ru-RU" sz="1600" dirty="0"/>
        </a:p>
      </dgm:t>
    </dgm:pt>
    <dgm:pt modelId="{75A77CAF-0488-4ABE-8C06-B73C294DBD93}" type="parTrans" cxnId="{BC3CB73E-1897-4F06-9340-F2951C4B79A9}">
      <dgm:prSet/>
      <dgm:spPr/>
      <dgm:t>
        <a:bodyPr/>
        <a:lstStyle/>
        <a:p>
          <a:endParaRPr lang="ru-RU"/>
        </a:p>
      </dgm:t>
    </dgm:pt>
    <dgm:pt modelId="{B02AC108-6DD1-479F-8203-D1B19B76618D}" type="sibTrans" cxnId="{BC3CB73E-1897-4F06-9340-F2951C4B79A9}">
      <dgm:prSet/>
      <dgm:spPr/>
      <dgm:t>
        <a:bodyPr/>
        <a:lstStyle/>
        <a:p>
          <a:endParaRPr lang="ru-RU"/>
        </a:p>
      </dgm:t>
    </dgm:pt>
    <dgm:pt modelId="{628CA8D3-253D-4068-BC3D-8872EE4EC2B3}">
      <dgm:prSet phldrT="[Текст]" custT="1"/>
      <dgm:spPr/>
      <dgm:t>
        <a:bodyPr/>
        <a:lstStyle/>
        <a:p>
          <a:r>
            <a:rPr lang="ru-RU" sz="1800" dirty="0" smtClean="0"/>
            <a:t>ФГОС не требует применение демонстрационного экзамена в ГИА, тогда формат по выбору ОО</a:t>
          </a:r>
          <a:endParaRPr lang="ru-RU" sz="1800" dirty="0"/>
        </a:p>
      </dgm:t>
    </dgm:pt>
    <dgm:pt modelId="{9881B949-00A6-45C1-BB9F-09E783E98134}" type="parTrans" cxnId="{FDCCE88E-FDF6-465C-B145-06677D61167D}">
      <dgm:prSet/>
      <dgm:spPr/>
      <dgm:t>
        <a:bodyPr/>
        <a:lstStyle/>
        <a:p>
          <a:endParaRPr lang="ru-RU"/>
        </a:p>
      </dgm:t>
    </dgm:pt>
    <dgm:pt modelId="{6838D10A-0DDE-4ADB-BF99-D647085A27BD}" type="sibTrans" cxnId="{FDCCE88E-FDF6-465C-B145-06677D61167D}">
      <dgm:prSet/>
      <dgm:spPr/>
      <dgm:t>
        <a:bodyPr/>
        <a:lstStyle/>
        <a:p>
          <a:endParaRPr lang="ru-RU"/>
        </a:p>
      </dgm:t>
    </dgm:pt>
    <dgm:pt modelId="{C3426C71-63DE-4F7F-A9A5-762A08A8F16B}">
      <dgm:prSet phldrT="[Текст]" custT="1"/>
      <dgm:spPr/>
      <dgm:t>
        <a:bodyPr/>
        <a:lstStyle/>
        <a:p>
          <a:r>
            <a:rPr lang="ru-RU" sz="1600" dirty="0" smtClean="0"/>
            <a:t>В качестве итогового документа по программе СПО диплом  и дополнительно </a:t>
          </a:r>
          <a:r>
            <a:rPr lang="en-US" sz="1600" dirty="0" smtClean="0"/>
            <a:t>Skills </a:t>
          </a:r>
          <a:r>
            <a:rPr lang="ru-RU" sz="1600" dirty="0" smtClean="0"/>
            <a:t>паспорт и свидетельство о квалификации</a:t>
          </a:r>
          <a:endParaRPr lang="ru-RU" sz="1600" dirty="0"/>
        </a:p>
      </dgm:t>
    </dgm:pt>
    <dgm:pt modelId="{77E69E1E-A580-4D94-9EEA-419B257D05FB}" type="parTrans" cxnId="{9D2E5211-7C3C-4AE8-8888-1CB516F2391F}">
      <dgm:prSet/>
      <dgm:spPr/>
      <dgm:t>
        <a:bodyPr/>
        <a:lstStyle/>
        <a:p>
          <a:endParaRPr lang="ru-RU"/>
        </a:p>
      </dgm:t>
    </dgm:pt>
    <dgm:pt modelId="{1D15647F-3180-4316-8913-C2C9120889B9}" type="sibTrans" cxnId="{9D2E5211-7C3C-4AE8-8888-1CB516F2391F}">
      <dgm:prSet/>
      <dgm:spPr/>
      <dgm:t>
        <a:bodyPr/>
        <a:lstStyle/>
        <a:p>
          <a:endParaRPr lang="ru-RU"/>
        </a:p>
      </dgm:t>
    </dgm:pt>
    <dgm:pt modelId="{603410A9-6711-4048-AA61-C718BA754E76}">
      <dgm:prSet phldrT="[Текст]" custT="1"/>
      <dgm:spPr/>
      <dgm:t>
        <a:bodyPr/>
        <a:lstStyle/>
        <a:p>
          <a:r>
            <a:rPr lang="ru-RU" sz="1600" dirty="0" smtClean="0"/>
            <a:t>Формат может быть востребован при необходимости  допуска к профессиональной деятельности </a:t>
          </a:r>
          <a:endParaRPr lang="ru-RU" sz="1600" dirty="0"/>
        </a:p>
      </dgm:t>
    </dgm:pt>
    <dgm:pt modelId="{561AD179-A9F2-49C0-A451-714DE2A878B8}" type="parTrans" cxnId="{F727E8D1-F602-4A91-B204-8192E90AECB2}">
      <dgm:prSet/>
      <dgm:spPr/>
      <dgm:t>
        <a:bodyPr/>
        <a:lstStyle/>
        <a:p>
          <a:endParaRPr lang="ru-RU"/>
        </a:p>
      </dgm:t>
    </dgm:pt>
    <dgm:pt modelId="{AE780864-0486-453B-AD9F-FBAAE368142C}" type="sibTrans" cxnId="{F727E8D1-F602-4A91-B204-8192E90AECB2}">
      <dgm:prSet/>
      <dgm:spPr/>
      <dgm:t>
        <a:bodyPr/>
        <a:lstStyle/>
        <a:p>
          <a:endParaRPr lang="ru-RU"/>
        </a:p>
      </dgm:t>
    </dgm:pt>
    <dgm:pt modelId="{890D528F-66BB-48A8-A9C2-C444B1356890}" type="pres">
      <dgm:prSet presAssocID="{9D48BD10-5611-4D07-95E1-8A9B26A338A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FFF5059-4590-430D-AD80-CAFAD658F141}" type="pres">
      <dgm:prSet presAssocID="{A79AA9A5-BA0B-40B2-BA41-AEA98A896786}" presName="compNode" presStyleCnt="0"/>
      <dgm:spPr/>
    </dgm:pt>
    <dgm:pt modelId="{A78A2374-C394-426C-998A-2A198AD29D36}" type="pres">
      <dgm:prSet presAssocID="{A79AA9A5-BA0B-40B2-BA41-AEA98A896786}" presName="dummyConnPt" presStyleCnt="0"/>
      <dgm:spPr/>
    </dgm:pt>
    <dgm:pt modelId="{99E05DF8-9166-492C-A35D-FD53EEC72DB8}" type="pres">
      <dgm:prSet presAssocID="{A79AA9A5-BA0B-40B2-BA41-AEA98A896786}" presName="node" presStyleLbl="node1" presStyleIdx="0" presStyleCnt="9" custScaleX="112001" custScaleY="9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3B518-D518-448E-AC4C-89A1C8CA4947}" type="pres">
      <dgm:prSet presAssocID="{9F262E65-F2F3-4E56-ADF5-0254EC7A85F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636B28B-B007-4154-908F-1EAD10106C35}" type="pres">
      <dgm:prSet presAssocID="{35A5D59E-2787-4CDE-93FD-AD0A4CBD57E0}" presName="compNode" presStyleCnt="0"/>
      <dgm:spPr/>
    </dgm:pt>
    <dgm:pt modelId="{D9D011CB-C4F7-4041-B3C9-846A11B7D809}" type="pres">
      <dgm:prSet presAssocID="{35A5D59E-2787-4CDE-93FD-AD0A4CBD57E0}" presName="dummyConnPt" presStyleCnt="0"/>
      <dgm:spPr/>
    </dgm:pt>
    <dgm:pt modelId="{49A70534-9CA2-433A-AA24-B92E733A4C94}" type="pres">
      <dgm:prSet presAssocID="{35A5D59E-2787-4CDE-93FD-AD0A4CBD57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BB4AA-5435-42C1-8089-A357BF61ECD3}" type="pres">
      <dgm:prSet presAssocID="{2A339DE8-7B28-4B67-A075-B7AC58D0BE9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B75B358-7A27-466F-80AC-E9C52B28D2C8}" type="pres">
      <dgm:prSet presAssocID="{DEE94E04-47E2-4E34-AEBC-4AA5FFCF31DE}" presName="compNode" presStyleCnt="0"/>
      <dgm:spPr/>
    </dgm:pt>
    <dgm:pt modelId="{05C60557-8AAC-467B-B4B7-B0831CA28C37}" type="pres">
      <dgm:prSet presAssocID="{DEE94E04-47E2-4E34-AEBC-4AA5FFCF31DE}" presName="dummyConnPt" presStyleCnt="0"/>
      <dgm:spPr/>
    </dgm:pt>
    <dgm:pt modelId="{D8F3D408-F3B0-445E-B3A8-A5D0A808E147}" type="pres">
      <dgm:prSet presAssocID="{DEE94E04-47E2-4E34-AEBC-4AA5FFCF31DE}" presName="node" presStyleLbl="node1" presStyleIdx="2" presStyleCnt="9" custScaleX="11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E821-16F5-4807-9547-0A0AEE7AD652}" type="pres">
      <dgm:prSet presAssocID="{5FDC5719-2F28-411F-B57A-C36567962DB0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9FDA7FB2-2AFB-4CBB-81C7-C72CC7985EC9}" type="pres">
      <dgm:prSet presAssocID="{BAED4425-9379-4DAD-A91C-995338F3D821}" presName="compNode" presStyleCnt="0"/>
      <dgm:spPr/>
    </dgm:pt>
    <dgm:pt modelId="{3C4C43A2-63B3-4C4D-B690-75E5E43F8F61}" type="pres">
      <dgm:prSet presAssocID="{BAED4425-9379-4DAD-A91C-995338F3D821}" presName="dummyConnPt" presStyleCnt="0"/>
      <dgm:spPr/>
    </dgm:pt>
    <dgm:pt modelId="{42633669-DB5D-4F65-837E-F60F9B265C49}" type="pres">
      <dgm:prSet presAssocID="{BAED4425-9379-4DAD-A91C-995338F3D82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C0764-63C3-4606-82A1-4E20BAEFDF7B}" type="pres">
      <dgm:prSet presAssocID="{EFC89123-8085-49FD-96CC-1C6258036B33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64BDFF8-CD8D-41E5-BBC4-58084CFF6AFD}" type="pres">
      <dgm:prSet presAssocID="{BE16D46B-B19A-4652-8AE6-CD5D83DAFEFB}" presName="compNode" presStyleCnt="0"/>
      <dgm:spPr/>
    </dgm:pt>
    <dgm:pt modelId="{113ED3D8-BB67-4643-8B4A-94F75FAE3987}" type="pres">
      <dgm:prSet presAssocID="{BE16D46B-B19A-4652-8AE6-CD5D83DAFEFB}" presName="dummyConnPt" presStyleCnt="0"/>
      <dgm:spPr/>
    </dgm:pt>
    <dgm:pt modelId="{4793C43F-28F0-4E5A-872A-5A7CE3B9D376}" type="pres">
      <dgm:prSet presAssocID="{BE16D46B-B19A-4652-8AE6-CD5D83DAFEFB}" presName="node" presStyleLbl="node1" presStyleIdx="4" presStyleCnt="9" custScaleX="11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50DF-12C5-45A0-8993-5C9AE36BE576}" type="pres">
      <dgm:prSet presAssocID="{BF628785-1D60-426F-9204-5B8761A066E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82E3EC81-B39D-4DF0-BAB2-83DCD55EF046}" type="pres">
      <dgm:prSet presAssocID="{C38CE69E-E8E4-4078-A9F1-630EB9841ABD}" presName="compNode" presStyleCnt="0"/>
      <dgm:spPr/>
    </dgm:pt>
    <dgm:pt modelId="{25100F2C-B2E1-45DC-AD7D-7ACD9069A510}" type="pres">
      <dgm:prSet presAssocID="{C38CE69E-E8E4-4078-A9F1-630EB9841ABD}" presName="dummyConnPt" presStyleCnt="0"/>
      <dgm:spPr/>
    </dgm:pt>
    <dgm:pt modelId="{C7C3E3C3-E8CA-430C-981A-E9BED986FB43}" type="pres">
      <dgm:prSet presAssocID="{C38CE69E-E8E4-4078-A9F1-630EB9841ABD}" presName="node" presStyleLbl="node1" presStyleIdx="5" presStyleCnt="9" custLinFactNeighborX="1200" custLinFactNeighborY="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E720F-5569-48A7-A9EB-70C6A09D1F6F}" type="pres">
      <dgm:prSet presAssocID="{B02AC108-6DD1-479F-8203-D1B19B76618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D97E473-E391-423E-BC53-CB051C46575B}" type="pres">
      <dgm:prSet presAssocID="{628CA8D3-253D-4068-BC3D-8872EE4EC2B3}" presName="compNode" presStyleCnt="0"/>
      <dgm:spPr/>
    </dgm:pt>
    <dgm:pt modelId="{0DA08E10-A479-4B19-A797-1ADCF0EDD2E3}" type="pres">
      <dgm:prSet presAssocID="{628CA8D3-253D-4068-BC3D-8872EE4EC2B3}" presName="dummyConnPt" presStyleCnt="0"/>
      <dgm:spPr/>
    </dgm:pt>
    <dgm:pt modelId="{4C31B063-7DA9-48CA-9C4F-B6DC783C222C}" type="pres">
      <dgm:prSet presAssocID="{628CA8D3-253D-4068-BC3D-8872EE4EC2B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783BA-046C-42D4-93A9-61C788760652}" type="pres">
      <dgm:prSet presAssocID="{6838D10A-0DDE-4ADB-BF99-D647085A27B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3E67102B-0196-4A17-86BA-22EF36E252D2}" type="pres">
      <dgm:prSet presAssocID="{C3426C71-63DE-4F7F-A9A5-762A08A8F16B}" presName="compNode" presStyleCnt="0"/>
      <dgm:spPr/>
    </dgm:pt>
    <dgm:pt modelId="{1EBD5FBC-896E-47DF-9883-AF7AA0DE6AD7}" type="pres">
      <dgm:prSet presAssocID="{C3426C71-63DE-4F7F-A9A5-762A08A8F16B}" presName="dummyConnPt" presStyleCnt="0"/>
      <dgm:spPr/>
    </dgm:pt>
    <dgm:pt modelId="{CA146736-E0F3-41FA-AF08-94C7833A5A8D}" type="pres">
      <dgm:prSet presAssocID="{C3426C71-63DE-4F7F-A9A5-762A08A8F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09EA-D6EA-4892-B9D9-131867433381}" type="pres">
      <dgm:prSet presAssocID="{1D15647F-3180-4316-8913-C2C9120889B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C5CEF23-32AC-47CB-A622-86AFCC5114C3}" type="pres">
      <dgm:prSet presAssocID="{603410A9-6711-4048-AA61-C718BA754E76}" presName="compNode" presStyleCnt="0"/>
      <dgm:spPr/>
    </dgm:pt>
    <dgm:pt modelId="{CC4042BF-B372-426A-A8B3-7F23DCB5FE19}" type="pres">
      <dgm:prSet presAssocID="{603410A9-6711-4048-AA61-C718BA754E76}" presName="dummyConnPt" presStyleCnt="0"/>
      <dgm:spPr/>
    </dgm:pt>
    <dgm:pt modelId="{6C1929BE-5264-4260-A715-13EE9B73253D}" type="pres">
      <dgm:prSet presAssocID="{603410A9-6711-4048-AA61-C718BA754E7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E5211-7C3C-4AE8-8888-1CB516F2391F}" srcId="{9D48BD10-5611-4D07-95E1-8A9B26A338AF}" destId="{C3426C71-63DE-4F7F-A9A5-762A08A8F16B}" srcOrd="7" destOrd="0" parTransId="{77E69E1E-A580-4D94-9EEA-419B257D05FB}" sibTransId="{1D15647F-3180-4316-8913-C2C9120889B9}"/>
    <dgm:cxn modelId="{351FA1DA-DB72-4AA4-895B-E508BDC15A06}" type="presOf" srcId="{9D48BD10-5611-4D07-95E1-8A9B26A338AF}" destId="{890D528F-66BB-48A8-A9C2-C444B1356890}" srcOrd="0" destOrd="0" presId="urn:microsoft.com/office/officeart/2005/8/layout/bProcess4"/>
    <dgm:cxn modelId="{DD5A2CEE-693E-43A1-8A6A-4CB4DDCFEC7D}" type="presOf" srcId="{35A5D59E-2787-4CDE-93FD-AD0A4CBD57E0}" destId="{49A70534-9CA2-433A-AA24-B92E733A4C94}" srcOrd="0" destOrd="0" presId="urn:microsoft.com/office/officeart/2005/8/layout/bProcess4"/>
    <dgm:cxn modelId="{BACBE4C3-341F-4E3B-96D0-C52209BD4F7B}" type="presOf" srcId="{BE16D46B-B19A-4652-8AE6-CD5D83DAFEFB}" destId="{4793C43F-28F0-4E5A-872A-5A7CE3B9D376}" srcOrd="0" destOrd="0" presId="urn:microsoft.com/office/officeart/2005/8/layout/bProcess4"/>
    <dgm:cxn modelId="{EEEF43E9-4068-41E0-8904-1153093B56B6}" type="presOf" srcId="{603410A9-6711-4048-AA61-C718BA754E76}" destId="{6C1929BE-5264-4260-A715-13EE9B73253D}" srcOrd="0" destOrd="0" presId="urn:microsoft.com/office/officeart/2005/8/layout/bProcess4"/>
    <dgm:cxn modelId="{F1A682C6-DB6E-4F33-8E52-B9BB58453667}" type="presOf" srcId="{A79AA9A5-BA0B-40B2-BA41-AEA98A896786}" destId="{99E05DF8-9166-492C-A35D-FD53EEC72DB8}" srcOrd="0" destOrd="0" presId="urn:microsoft.com/office/officeart/2005/8/layout/bProcess4"/>
    <dgm:cxn modelId="{DABC9E7A-CF76-4765-AE04-6F10F6BA2838}" srcId="{9D48BD10-5611-4D07-95E1-8A9B26A338AF}" destId="{BE16D46B-B19A-4652-8AE6-CD5D83DAFEFB}" srcOrd="4" destOrd="0" parTransId="{4B0EB4AB-CF6D-4A96-BD7D-C66F101A3924}" sibTransId="{BF628785-1D60-426F-9204-5B8761A066E2}"/>
    <dgm:cxn modelId="{AB55C9F4-39D9-4BD3-9AAD-CCA3FF95B5AF}" type="presOf" srcId="{9F262E65-F2F3-4E56-ADF5-0254EC7A85F1}" destId="{31A3B518-D518-448E-AC4C-89A1C8CA4947}" srcOrd="0" destOrd="0" presId="urn:microsoft.com/office/officeart/2005/8/layout/bProcess4"/>
    <dgm:cxn modelId="{5E4C2122-43D8-4356-8A55-2F3E42F41E71}" type="presOf" srcId="{BF628785-1D60-426F-9204-5B8761A066E2}" destId="{E5D550DF-12C5-45A0-8993-5C9AE36BE576}" srcOrd="0" destOrd="0" presId="urn:microsoft.com/office/officeart/2005/8/layout/bProcess4"/>
    <dgm:cxn modelId="{7ABFA466-E641-435E-AC7E-B7B97AA1304C}" type="presOf" srcId="{B02AC108-6DD1-479F-8203-D1B19B76618D}" destId="{D96E720F-5569-48A7-A9EB-70C6A09D1F6F}" srcOrd="0" destOrd="0" presId="urn:microsoft.com/office/officeart/2005/8/layout/bProcess4"/>
    <dgm:cxn modelId="{DB0171E1-2C29-4558-BF9D-D6B259F63917}" type="presOf" srcId="{1D15647F-3180-4316-8913-C2C9120889B9}" destId="{978A09EA-D6EA-4892-B9D9-131867433381}" srcOrd="0" destOrd="0" presId="urn:microsoft.com/office/officeart/2005/8/layout/bProcess4"/>
    <dgm:cxn modelId="{33D2EBBF-453A-4E79-847F-838298301921}" type="presOf" srcId="{C38CE69E-E8E4-4078-A9F1-630EB9841ABD}" destId="{C7C3E3C3-E8CA-430C-981A-E9BED986FB43}" srcOrd="0" destOrd="0" presId="urn:microsoft.com/office/officeart/2005/8/layout/bProcess4"/>
    <dgm:cxn modelId="{0AD0EB17-293B-46A8-B3FD-B4506E0AAFB5}" srcId="{9D48BD10-5611-4D07-95E1-8A9B26A338AF}" destId="{35A5D59E-2787-4CDE-93FD-AD0A4CBD57E0}" srcOrd="1" destOrd="0" parTransId="{C385DA1F-B618-4D62-892D-F099AACC6FA7}" sibTransId="{2A339DE8-7B28-4B67-A075-B7AC58D0BE93}"/>
    <dgm:cxn modelId="{ED98B11C-E89F-4839-BF4A-59B03687452C}" srcId="{9D48BD10-5611-4D07-95E1-8A9B26A338AF}" destId="{DEE94E04-47E2-4E34-AEBC-4AA5FFCF31DE}" srcOrd="2" destOrd="0" parTransId="{A9986E4C-F529-4E8E-884A-40BF1AC41F44}" sibTransId="{5FDC5719-2F28-411F-B57A-C36567962DB0}"/>
    <dgm:cxn modelId="{14B03D92-C886-4B5B-A827-49C0155D0366}" type="presOf" srcId="{628CA8D3-253D-4068-BC3D-8872EE4EC2B3}" destId="{4C31B063-7DA9-48CA-9C4F-B6DC783C222C}" srcOrd="0" destOrd="0" presId="urn:microsoft.com/office/officeart/2005/8/layout/bProcess4"/>
    <dgm:cxn modelId="{7B93A50C-B9C3-46B0-A0F8-77BB059DAF6C}" type="presOf" srcId="{6838D10A-0DDE-4ADB-BF99-D647085A27BD}" destId="{C4C783BA-046C-42D4-93A9-61C788760652}" srcOrd="0" destOrd="0" presId="urn:microsoft.com/office/officeart/2005/8/layout/bProcess4"/>
    <dgm:cxn modelId="{FDCCE88E-FDF6-465C-B145-06677D61167D}" srcId="{9D48BD10-5611-4D07-95E1-8A9B26A338AF}" destId="{628CA8D3-253D-4068-BC3D-8872EE4EC2B3}" srcOrd="6" destOrd="0" parTransId="{9881B949-00A6-45C1-BB9F-09E783E98134}" sibTransId="{6838D10A-0DDE-4ADB-BF99-D647085A27BD}"/>
    <dgm:cxn modelId="{87885F59-8370-4B76-8F34-6FA64A8C9CD0}" type="presOf" srcId="{EFC89123-8085-49FD-96CC-1C6258036B33}" destId="{95AC0764-63C3-4606-82A1-4E20BAEFDF7B}" srcOrd="0" destOrd="0" presId="urn:microsoft.com/office/officeart/2005/8/layout/bProcess4"/>
    <dgm:cxn modelId="{BC3CB73E-1897-4F06-9340-F2951C4B79A9}" srcId="{9D48BD10-5611-4D07-95E1-8A9B26A338AF}" destId="{C38CE69E-E8E4-4078-A9F1-630EB9841ABD}" srcOrd="5" destOrd="0" parTransId="{75A77CAF-0488-4ABE-8C06-B73C294DBD93}" sibTransId="{B02AC108-6DD1-479F-8203-D1B19B76618D}"/>
    <dgm:cxn modelId="{F727E8D1-F602-4A91-B204-8192E90AECB2}" srcId="{9D48BD10-5611-4D07-95E1-8A9B26A338AF}" destId="{603410A9-6711-4048-AA61-C718BA754E76}" srcOrd="8" destOrd="0" parTransId="{561AD179-A9F2-49C0-A451-714DE2A878B8}" sibTransId="{AE780864-0486-453B-AD9F-FBAAE368142C}"/>
    <dgm:cxn modelId="{5FBBB91A-CF28-4AF4-BE54-6F23E032374B}" type="presOf" srcId="{5FDC5719-2F28-411F-B57A-C36567962DB0}" destId="{A11DE821-16F5-4807-9547-0A0AEE7AD652}" srcOrd="0" destOrd="0" presId="urn:microsoft.com/office/officeart/2005/8/layout/bProcess4"/>
    <dgm:cxn modelId="{E7DC7620-D6F2-4A3C-8260-DFE70240EC29}" type="presOf" srcId="{2A339DE8-7B28-4B67-A075-B7AC58D0BE93}" destId="{85DBB4AA-5435-42C1-8089-A357BF61ECD3}" srcOrd="0" destOrd="0" presId="urn:microsoft.com/office/officeart/2005/8/layout/bProcess4"/>
    <dgm:cxn modelId="{70D4E69C-9243-448A-9EAA-D02F1A98456B}" type="presOf" srcId="{BAED4425-9379-4DAD-A91C-995338F3D821}" destId="{42633669-DB5D-4F65-837E-F60F9B265C49}" srcOrd="0" destOrd="0" presId="urn:microsoft.com/office/officeart/2005/8/layout/bProcess4"/>
    <dgm:cxn modelId="{B9D3DBEA-8EE4-4FDC-846B-60B1380F8F4A}" type="presOf" srcId="{DEE94E04-47E2-4E34-AEBC-4AA5FFCF31DE}" destId="{D8F3D408-F3B0-445E-B3A8-A5D0A808E147}" srcOrd="0" destOrd="0" presId="urn:microsoft.com/office/officeart/2005/8/layout/bProcess4"/>
    <dgm:cxn modelId="{0C687BA3-B4A8-4496-B7D7-52CE09B0B3BB}" srcId="{9D48BD10-5611-4D07-95E1-8A9B26A338AF}" destId="{BAED4425-9379-4DAD-A91C-995338F3D821}" srcOrd="3" destOrd="0" parTransId="{29284662-D8EE-46B8-BAB2-F3B03ED60B76}" sibTransId="{EFC89123-8085-49FD-96CC-1C6258036B33}"/>
    <dgm:cxn modelId="{AB137DC6-E77D-4E5C-8723-8BC2810BA950}" srcId="{9D48BD10-5611-4D07-95E1-8A9B26A338AF}" destId="{A79AA9A5-BA0B-40B2-BA41-AEA98A896786}" srcOrd="0" destOrd="0" parTransId="{094FE250-257A-45E1-88A7-9D43B00B4BDE}" sibTransId="{9F262E65-F2F3-4E56-ADF5-0254EC7A85F1}"/>
    <dgm:cxn modelId="{FF03075D-F8B0-4F9A-976D-B1BD1BE3B846}" type="presOf" srcId="{C3426C71-63DE-4F7F-A9A5-762A08A8F16B}" destId="{CA146736-E0F3-41FA-AF08-94C7833A5A8D}" srcOrd="0" destOrd="0" presId="urn:microsoft.com/office/officeart/2005/8/layout/bProcess4"/>
    <dgm:cxn modelId="{474EF184-FB4F-4A59-9750-32843051166F}" type="presParOf" srcId="{890D528F-66BB-48A8-A9C2-C444B1356890}" destId="{1FFF5059-4590-430D-AD80-CAFAD658F141}" srcOrd="0" destOrd="0" presId="urn:microsoft.com/office/officeart/2005/8/layout/bProcess4"/>
    <dgm:cxn modelId="{1373A720-3CA2-4DAC-A7C5-CC42E7DA3E6D}" type="presParOf" srcId="{1FFF5059-4590-430D-AD80-CAFAD658F141}" destId="{A78A2374-C394-426C-998A-2A198AD29D36}" srcOrd="0" destOrd="0" presId="urn:microsoft.com/office/officeart/2005/8/layout/bProcess4"/>
    <dgm:cxn modelId="{10167AD5-3919-4A53-86D8-3A9A01D978B7}" type="presParOf" srcId="{1FFF5059-4590-430D-AD80-CAFAD658F141}" destId="{99E05DF8-9166-492C-A35D-FD53EEC72DB8}" srcOrd="1" destOrd="0" presId="urn:microsoft.com/office/officeart/2005/8/layout/bProcess4"/>
    <dgm:cxn modelId="{36FFAFE2-364E-4525-9EF0-058D9539F9AF}" type="presParOf" srcId="{890D528F-66BB-48A8-A9C2-C444B1356890}" destId="{31A3B518-D518-448E-AC4C-89A1C8CA4947}" srcOrd="1" destOrd="0" presId="urn:microsoft.com/office/officeart/2005/8/layout/bProcess4"/>
    <dgm:cxn modelId="{077AE251-6C21-4F98-A8A6-BA08045B502C}" type="presParOf" srcId="{890D528F-66BB-48A8-A9C2-C444B1356890}" destId="{A636B28B-B007-4154-908F-1EAD10106C35}" srcOrd="2" destOrd="0" presId="urn:microsoft.com/office/officeart/2005/8/layout/bProcess4"/>
    <dgm:cxn modelId="{0C4AA9C6-FCBE-4B4D-9C35-0FD1FF83899A}" type="presParOf" srcId="{A636B28B-B007-4154-908F-1EAD10106C35}" destId="{D9D011CB-C4F7-4041-B3C9-846A11B7D809}" srcOrd="0" destOrd="0" presId="urn:microsoft.com/office/officeart/2005/8/layout/bProcess4"/>
    <dgm:cxn modelId="{5D94A523-C246-49B3-81FE-886444701315}" type="presParOf" srcId="{A636B28B-B007-4154-908F-1EAD10106C35}" destId="{49A70534-9CA2-433A-AA24-B92E733A4C94}" srcOrd="1" destOrd="0" presId="urn:microsoft.com/office/officeart/2005/8/layout/bProcess4"/>
    <dgm:cxn modelId="{BCC35534-0FDF-4436-81B7-FF8AF6E654E4}" type="presParOf" srcId="{890D528F-66BB-48A8-A9C2-C444B1356890}" destId="{85DBB4AA-5435-42C1-8089-A357BF61ECD3}" srcOrd="3" destOrd="0" presId="urn:microsoft.com/office/officeart/2005/8/layout/bProcess4"/>
    <dgm:cxn modelId="{FA0E6AC9-3787-4838-A2CF-57701C073A1E}" type="presParOf" srcId="{890D528F-66BB-48A8-A9C2-C444B1356890}" destId="{0B75B358-7A27-466F-80AC-E9C52B28D2C8}" srcOrd="4" destOrd="0" presId="urn:microsoft.com/office/officeart/2005/8/layout/bProcess4"/>
    <dgm:cxn modelId="{730C7302-182F-4547-9C6C-6684EBA182A7}" type="presParOf" srcId="{0B75B358-7A27-466F-80AC-E9C52B28D2C8}" destId="{05C60557-8AAC-467B-B4B7-B0831CA28C37}" srcOrd="0" destOrd="0" presId="urn:microsoft.com/office/officeart/2005/8/layout/bProcess4"/>
    <dgm:cxn modelId="{BC5159F4-92DC-4201-8E19-03447A1133B4}" type="presParOf" srcId="{0B75B358-7A27-466F-80AC-E9C52B28D2C8}" destId="{D8F3D408-F3B0-445E-B3A8-A5D0A808E147}" srcOrd="1" destOrd="0" presId="urn:microsoft.com/office/officeart/2005/8/layout/bProcess4"/>
    <dgm:cxn modelId="{2F8B3838-0AEF-4390-9255-9E343F3C5842}" type="presParOf" srcId="{890D528F-66BB-48A8-A9C2-C444B1356890}" destId="{A11DE821-16F5-4807-9547-0A0AEE7AD652}" srcOrd="5" destOrd="0" presId="urn:microsoft.com/office/officeart/2005/8/layout/bProcess4"/>
    <dgm:cxn modelId="{B62E0226-3C77-4AED-B99D-3CA7CA0D6B75}" type="presParOf" srcId="{890D528F-66BB-48A8-A9C2-C444B1356890}" destId="{9FDA7FB2-2AFB-4CBB-81C7-C72CC7985EC9}" srcOrd="6" destOrd="0" presId="urn:microsoft.com/office/officeart/2005/8/layout/bProcess4"/>
    <dgm:cxn modelId="{2609864D-06BE-45AD-A623-31D2F9C98561}" type="presParOf" srcId="{9FDA7FB2-2AFB-4CBB-81C7-C72CC7985EC9}" destId="{3C4C43A2-63B3-4C4D-B690-75E5E43F8F61}" srcOrd="0" destOrd="0" presId="urn:microsoft.com/office/officeart/2005/8/layout/bProcess4"/>
    <dgm:cxn modelId="{F5D83940-4A62-41D9-83A0-81614C676D05}" type="presParOf" srcId="{9FDA7FB2-2AFB-4CBB-81C7-C72CC7985EC9}" destId="{42633669-DB5D-4F65-837E-F60F9B265C49}" srcOrd="1" destOrd="0" presId="urn:microsoft.com/office/officeart/2005/8/layout/bProcess4"/>
    <dgm:cxn modelId="{C1641BF2-5E37-4EAA-86A9-0631411A8EBA}" type="presParOf" srcId="{890D528F-66BB-48A8-A9C2-C444B1356890}" destId="{95AC0764-63C3-4606-82A1-4E20BAEFDF7B}" srcOrd="7" destOrd="0" presId="urn:microsoft.com/office/officeart/2005/8/layout/bProcess4"/>
    <dgm:cxn modelId="{77C8FB68-7471-4315-8E56-A80602B4F875}" type="presParOf" srcId="{890D528F-66BB-48A8-A9C2-C444B1356890}" destId="{364BDFF8-CD8D-41E5-BBC4-58084CFF6AFD}" srcOrd="8" destOrd="0" presId="urn:microsoft.com/office/officeart/2005/8/layout/bProcess4"/>
    <dgm:cxn modelId="{F1D4C923-48CD-4832-BDAD-FF24FBFA1F23}" type="presParOf" srcId="{364BDFF8-CD8D-41E5-BBC4-58084CFF6AFD}" destId="{113ED3D8-BB67-4643-8B4A-94F75FAE3987}" srcOrd="0" destOrd="0" presId="urn:microsoft.com/office/officeart/2005/8/layout/bProcess4"/>
    <dgm:cxn modelId="{7CB16EF1-4D2D-4A7E-AF5C-AFA45297D868}" type="presParOf" srcId="{364BDFF8-CD8D-41E5-BBC4-58084CFF6AFD}" destId="{4793C43F-28F0-4E5A-872A-5A7CE3B9D376}" srcOrd="1" destOrd="0" presId="urn:microsoft.com/office/officeart/2005/8/layout/bProcess4"/>
    <dgm:cxn modelId="{CA0DAFA4-1210-41EF-93FF-3681045EED98}" type="presParOf" srcId="{890D528F-66BB-48A8-A9C2-C444B1356890}" destId="{E5D550DF-12C5-45A0-8993-5C9AE36BE576}" srcOrd="9" destOrd="0" presId="urn:microsoft.com/office/officeart/2005/8/layout/bProcess4"/>
    <dgm:cxn modelId="{7025B077-AAC9-4B65-9180-304FEEB26F65}" type="presParOf" srcId="{890D528F-66BB-48A8-A9C2-C444B1356890}" destId="{82E3EC81-B39D-4DF0-BAB2-83DCD55EF046}" srcOrd="10" destOrd="0" presId="urn:microsoft.com/office/officeart/2005/8/layout/bProcess4"/>
    <dgm:cxn modelId="{29C495EE-010E-4831-AFBF-68C039E029D8}" type="presParOf" srcId="{82E3EC81-B39D-4DF0-BAB2-83DCD55EF046}" destId="{25100F2C-B2E1-45DC-AD7D-7ACD9069A510}" srcOrd="0" destOrd="0" presId="urn:microsoft.com/office/officeart/2005/8/layout/bProcess4"/>
    <dgm:cxn modelId="{067F4DBC-AA5D-4E81-BBF0-02E6D6D5D5DD}" type="presParOf" srcId="{82E3EC81-B39D-4DF0-BAB2-83DCD55EF046}" destId="{C7C3E3C3-E8CA-430C-981A-E9BED986FB43}" srcOrd="1" destOrd="0" presId="urn:microsoft.com/office/officeart/2005/8/layout/bProcess4"/>
    <dgm:cxn modelId="{8DDBDC42-9069-47F2-9C51-170733DE8C26}" type="presParOf" srcId="{890D528F-66BB-48A8-A9C2-C444B1356890}" destId="{D96E720F-5569-48A7-A9EB-70C6A09D1F6F}" srcOrd="11" destOrd="0" presId="urn:microsoft.com/office/officeart/2005/8/layout/bProcess4"/>
    <dgm:cxn modelId="{2920B6AB-ADFC-4180-907C-E0D4743824FF}" type="presParOf" srcId="{890D528F-66BB-48A8-A9C2-C444B1356890}" destId="{CD97E473-E391-423E-BC53-CB051C46575B}" srcOrd="12" destOrd="0" presId="urn:microsoft.com/office/officeart/2005/8/layout/bProcess4"/>
    <dgm:cxn modelId="{1C10871A-B6FB-461A-8704-C086A04F196E}" type="presParOf" srcId="{CD97E473-E391-423E-BC53-CB051C46575B}" destId="{0DA08E10-A479-4B19-A797-1ADCF0EDD2E3}" srcOrd="0" destOrd="0" presId="urn:microsoft.com/office/officeart/2005/8/layout/bProcess4"/>
    <dgm:cxn modelId="{8725F100-B71A-4DD1-BC79-EEC3C6E05E0C}" type="presParOf" srcId="{CD97E473-E391-423E-BC53-CB051C46575B}" destId="{4C31B063-7DA9-48CA-9C4F-B6DC783C222C}" srcOrd="1" destOrd="0" presId="urn:microsoft.com/office/officeart/2005/8/layout/bProcess4"/>
    <dgm:cxn modelId="{B9D03F5C-670B-497F-9A5F-A81F87CA9CE8}" type="presParOf" srcId="{890D528F-66BB-48A8-A9C2-C444B1356890}" destId="{C4C783BA-046C-42D4-93A9-61C788760652}" srcOrd="13" destOrd="0" presId="urn:microsoft.com/office/officeart/2005/8/layout/bProcess4"/>
    <dgm:cxn modelId="{F846C74E-C3FC-419A-A030-7943CB0B3466}" type="presParOf" srcId="{890D528F-66BB-48A8-A9C2-C444B1356890}" destId="{3E67102B-0196-4A17-86BA-22EF36E252D2}" srcOrd="14" destOrd="0" presId="urn:microsoft.com/office/officeart/2005/8/layout/bProcess4"/>
    <dgm:cxn modelId="{890ACC89-A522-4592-A702-ED8787EAFBBC}" type="presParOf" srcId="{3E67102B-0196-4A17-86BA-22EF36E252D2}" destId="{1EBD5FBC-896E-47DF-9883-AF7AA0DE6AD7}" srcOrd="0" destOrd="0" presId="urn:microsoft.com/office/officeart/2005/8/layout/bProcess4"/>
    <dgm:cxn modelId="{60C67B2E-304D-49A9-81BD-9D605DCA47EA}" type="presParOf" srcId="{3E67102B-0196-4A17-86BA-22EF36E252D2}" destId="{CA146736-E0F3-41FA-AF08-94C7833A5A8D}" srcOrd="1" destOrd="0" presId="urn:microsoft.com/office/officeart/2005/8/layout/bProcess4"/>
    <dgm:cxn modelId="{E56FFDBB-9EF3-4557-9A85-E5920CA598EA}" type="presParOf" srcId="{890D528F-66BB-48A8-A9C2-C444B1356890}" destId="{978A09EA-D6EA-4892-B9D9-131867433381}" srcOrd="15" destOrd="0" presId="urn:microsoft.com/office/officeart/2005/8/layout/bProcess4"/>
    <dgm:cxn modelId="{432CC94B-EA83-4B1A-BEED-03FA192A15A6}" type="presParOf" srcId="{890D528F-66BB-48A8-A9C2-C444B1356890}" destId="{1C5CEF23-32AC-47CB-A622-86AFCC5114C3}" srcOrd="16" destOrd="0" presId="urn:microsoft.com/office/officeart/2005/8/layout/bProcess4"/>
    <dgm:cxn modelId="{1B8E901D-9E74-41C6-98CE-4A124B21540D}" type="presParOf" srcId="{1C5CEF23-32AC-47CB-A622-86AFCC5114C3}" destId="{CC4042BF-B372-426A-A8B3-7F23DCB5FE19}" srcOrd="0" destOrd="0" presId="urn:microsoft.com/office/officeart/2005/8/layout/bProcess4"/>
    <dgm:cxn modelId="{8CE22FCB-3C2B-41B6-8A72-5CBE79AAE3CE}" type="presParOf" srcId="{1C5CEF23-32AC-47CB-A622-86AFCC5114C3}" destId="{6C1929BE-5264-4260-A715-13EE9B73253D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B518-D518-448E-AC4C-89A1C8CA4947}">
      <dsp:nvSpPr>
        <dsp:cNvPr id="0" name=""/>
        <dsp:cNvSpPr/>
      </dsp:nvSpPr>
      <dsp:spPr>
        <a:xfrm rot="5400000">
          <a:off x="-7018" y="1247999"/>
          <a:ext cx="1879944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05DF8-9166-492C-A35D-FD53EEC72DB8}">
      <dsp:nvSpPr>
        <dsp:cNvPr id="0" name=""/>
        <dsp:cNvSpPr/>
      </dsp:nvSpPr>
      <dsp:spPr>
        <a:xfrm>
          <a:off x="259454" y="83963"/>
          <a:ext cx="2882439" cy="1460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Есть профессиональные стандарты, соответствующие профессиональной деятельности выпускников по профессии/специальности</a:t>
          </a:r>
          <a:endParaRPr lang="ru-RU" sz="1600" kern="1200" dirty="0"/>
        </a:p>
      </dsp:txBody>
      <dsp:txXfrm>
        <a:off x="302234" y="126743"/>
        <a:ext cx="2796879" cy="1375051"/>
      </dsp:txXfrm>
    </dsp:sp>
    <dsp:sp modelId="{85DBB4AA-5435-42C1-8089-A357BF61ECD3}">
      <dsp:nvSpPr>
        <dsp:cNvPr id="0" name=""/>
        <dsp:cNvSpPr/>
      </dsp:nvSpPr>
      <dsp:spPr>
        <a:xfrm rot="5400000">
          <a:off x="-27785" y="3157420"/>
          <a:ext cx="1921477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70534-9CA2-433A-AA24-B92E733A4C94}">
      <dsp:nvSpPr>
        <dsp:cNvPr id="0" name=""/>
        <dsp:cNvSpPr/>
      </dsp:nvSpPr>
      <dsp:spPr>
        <a:xfrm>
          <a:off x="413882" y="1930613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СПК на основе этого ПС выделил, описал и внес в реестр квалификацию (одну или несколько)</a:t>
          </a:r>
          <a:endParaRPr lang="ru-RU" sz="1600" kern="1200" dirty="0"/>
        </a:p>
      </dsp:txBody>
      <dsp:txXfrm>
        <a:off x="459109" y="1975840"/>
        <a:ext cx="2483129" cy="1453696"/>
      </dsp:txXfrm>
    </dsp:sp>
    <dsp:sp modelId="{A11DE821-16F5-4807-9547-0A0AEE7AD652}">
      <dsp:nvSpPr>
        <dsp:cNvPr id="0" name=""/>
        <dsp:cNvSpPr/>
      </dsp:nvSpPr>
      <dsp:spPr>
        <a:xfrm>
          <a:off x="937813" y="4122514"/>
          <a:ext cx="3763105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3D408-F3B0-445E-B3A8-A5D0A808E147}">
      <dsp:nvSpPr>
        <dsp:cNvPr id="0" name=""/>
        <dsp:cNvSpPr/>
      </dsp:nvSpPr>
      <dsp:spPr>
        <a:xfrm>
          <a:off x="264678" y="3860801"/>
          <a:ext cx="2871990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по опыту работы для соискателя по этой квалификации отсутствуют, она относится к 3-4 для профессий или к 4-6  для специальности уровням квалификации</a:t>
          </a:r>
          <a:endParaRPr lang="ru-RU" sz="1600" kern="1200" dirty="0"/>
        </a:p>
      </dsp:txBody>
      <dsp:txXfrm>
        <a:off x="309905" y="3906028"/>
        <a:ext cx="2781536" cy="1453696"/>
      </dsp:txXfrm>
    </dsp:sp>
    <dsp:sp modelId="{95AC0764-63C3-4606-82A1-4E20BAEFDF7B}">
      <dsp:nvSpPr>
        <dsp:cNvPr id="0" name=""/>
        <dsp:cNvSpPr/>
      </dsp:nvSpPr>
      <dsp:spPr>
        <a:xfrm rot="16200000">
          <a:off x="3744535" y="3157420"/>
          <a:ext cx="1921477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33669-DB5D-4F65-837E-F60F9B265C49}">
      <dsp:nvSpPr>
        <dsp:cNvPr id="0" name=""/>
        <dsp:cNvSpPr/>
      </dsp:nvSpPr>
      <dsp:spPr>
        <a:xfrm>
          <a:off x="4186202" y="3860801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Трудовые функции этой квалификации соответствуют одному ОВД из ФГОС, части ОВД, нескольким ОВД</a:t>
          </a:r>
          <a:endParaRPr lang="ru-RU" sz="1600" kern="1200" dirty="0"/>
        </a:p>
      </dsp:txBody>
      <dsp:txXfrm>
        <a:off x="4231429" y="3906028"/>
        <a:ext cx="2483129" cy="1453696"/>
      </dsp:txXfrm>
    </dsp:sp>
    <dsp:sp modelId="{E5D550DF-12C5-45A0-8993-5C9AE36BE576}">
      <dsp:nvSpPr>
        <dsp:cNvPr id="0" name=""/>
        <dsp:cNvSpPr/>
      </dsp:nvSpPr>
      <dsp:spPr>
        <a:xfrm rot="16246789">
          <a:off x="3772896" y="1242087"/>
          <a:ext cx="1900654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3C43F-28F0-4E5A-872A-5A7CE3B9D376}">
      <dsp:nvSpPr>
        <dsp:cNvPr id="0" name=""/>
        <dsp:cNvSpPr/>
      </dsp:nvSpPr>
      <dsp:spPr>
        <a:xfrm>
          <a:off x="3991176" y="1930613"/>
          <a:ext cx="2963636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Свидетельство о квалификации является привлекательной опцией для выпускников</a:t>
          </a:r>
          <a:endParaRPr lang="ru-RU" sz="1800" kern="1200" dirty="0"/>
        </a:p>
      </dsp:txBody>
      <dsp:txXfrm>
        <a:off x="4036403" y="1975840"/>
        <a:ext cx="2873182" cy="1453696"/>
      </dsp:txXfrm>
    </dsp:sp>
    <dsp:sp modelId="{D96E720F-5569-48A7-A9EB-70C6A09D1F6F}">
      <dsp:nvSpPr>
        <dsp:cNvPr id="0" name=""/>
        <dsp:cNvSpPr/>
      </dsp:nvSpPr>
      <dsp:spPr>
        <a:xfrm rot="21579850">
          <a:off x="4740481" y="276993"/>
          <a:ext cx="3582716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3E3C3-E8CA-430C-981A-E9BED986FB43}">
      <dsp:nvSpPr>
        <dsp:cNvPr id="0" name=""/>
        <dsp:cNvSpPr/>
      </dsp:nvSpPr>
      <dsp:spPr>
        <a:xfrm>
          <a:off x="4217085" y="25780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ФГОС подразумевает проведение ГИА в формате демонстрационного экзамена, тогда                компетенция ВСР</a:t>
          </a:r>
          <a:endParaRPr lang="ru-RU" sz="1600" kern="1200" dirty="0"/>
        </a:p>
      </dsp:txBody>
      <dsp:txXfrm>
        <a:off x="4262312" y="71007"/>
        <a:ext cx="2483129" cy="1453696"/>
      </dsp:txXfrm>
    </dsp:sp>
    <dsp:sp modelId="{C4C783BA-046C-42D4-93A9-61C788760652}">
      <dsp:nvSpPr>
        <dsp:cNvPr id="0" name=""/>
        <dsp:cNvSpPr/>
      </dsp:nvSpPr>
      <dsp:spPr>
        <a:xfrm rot="5400000">
          <a:off x="7362428" y="1227232"/>
          <a:ext cx="1921477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1B063-7DA9-48CA-9C4F-B6DC783C222C}">
      <dsp:nvSpPr>
        <dsp:cNvPr id="0" name=""/>
        <dsp:cNvSpPr/>
      </dsp:nvSpPr>
      <dsp:spPr>
        <a:xfrm>
          <a:off x="7804095" y="425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ФГОС не требует применение демонстрационного экзамена в ГИА, тогда формат по выбору ОО</a:t>
          </a:r>
          <a:endParaRPr lang="ru-RU" sz="1800" kern="1200" dirty="0"/>
        </a:p>
      </dsp:txBody>
      <dsp:txXfrm>
        <a:off x="7849322" y="45652"/>
        <a:ext cx="2483129" cy="1453696"/>
      </dsp:txXfrm>
    </dsp:sp>
    <dsp:sp modelId="{978A09EA-D6EA-4892-B9D9-131867433381}">
      <dsp:nvSpPr>
        <dsp:cNvPr id="0" name=""/>
        <dsp:cNvSpPr/>
      </dsp:nvSpPr>
      <dsp:spPr>
        <a:xfrm rot="5400000">
          <a:off x="7362428" y="3157420"/>
          <a:ext cx="1921477" cy="23162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46736-E0F3-41FA-AF08-94C7833A5A8D}">
      <dsp:nvSpPr>
        <dsp:cNvPr id="0" name=""/>
        <dsp:cNvSpPr/>
      </dsp:nvSpPr>
      <dsp:spPr>
        <a:xfrm>
          <a:off x="7804095" y="1930613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качестве итогового документа по программе СПО диплом  и дополнительно </a:t>
          </a:r>
          <a:r>
            <a:rPr lang="en-US" sz="1600" kern="1200" dirty="0" smtClean="0"/>
            <a:t>Skills </a:t>
          </a:r>
          <a:r>
            <a:rPr lang="ru-RU" sz="1600" kern="1200" dirty="0" smtClean="0"/>
            <a:t>паспорт и свидетельство о квалификации</a:t>
          </a:r>
          <a:endParaRPr lang="ru-RU" sz="1600" kern="1200" dirty="0"/>
        </a:p>
      </dsp:txBody>
      <dsp:txXfrm>
        <a:off x="7849322" y="1975840"/>
        <a:ext cx="2483129" cy="1453696"/>
      </dsp:txXfrm>
    </dsp:sp>
    <dsp:sp modelId="{6C1929BE-5264-4260-A715-13EE9B73253D}">
      <dsp:nvSpPr>
        <dsp:cNvPr id="0" name=""/>
        <dsp:cNvSpPr/>
      </dsp:nvSpPr>
      <dsp:spPr>
        <a:xfrm>
          <a:off x="7804095" y="3860801"/>
          <a:ext cx="2573583" cy="15441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Формат может быть востребован при необходимости  допуска к профессиональной деятельности </a:t>
          </a:r>
          <a:endParaRPr lang="ru-RU" sz="1600" kern="1200" dirty="0"/>
        </a:p>
      </dsp:txBody>
      <dsp:txXfrm>
        <a:off x="7849322" y="3906028"/>
        <a:ext cx="2483129" cy="145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78B3E-5789-4DD8-ABD5-DE0596C8F8C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620F-64BA-4BBB-B0D7-30A01A00A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5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ED80D7E4-F3E9-4A21-92AA-4E72959B1DC6}" type="slidenum">
              <a:rPr lang="ru-RU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9</a:t>
            </a:fld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B0C2BE4A-B0B2-4FD4-8E63-781BCE6AF83E}" type="slidenum">
              <a:rPr lang="ru-RU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26</a:t>
            </a:fld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8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B0C2BE4A-B0B2-4FD4-8E63-781BCE6AF83E}" type="slidenum">
              <a:rPr lang="ru-RU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27</a:t>
            </a:fld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0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B0C2BE4A-B0B2-4FD4-8E63-781BCE6AF83E}" type="slidenum">
              <a:rPr lang="ru-RU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28</a:t>
            </a:fld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4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B0C2BE4A-B0B2-4FD4-8E63-781BCE6AF83E}" type="slidenum">
              <a:rPr lang="ru-RU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29</a:t>
            </a:fld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7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6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337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1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9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4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6731-376A-4026-B1B0-D389DDF7849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EC87-9637-4F8B-87A8-3A071B9C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hyperlink" Target="mailto:e.sumakova@worldskills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rldskills.ru/" TargetMode="External"/><Relationship Id="rId5" Type="http://schemas.openxmlformats.org/officeDocument/2006/relationships/hyperlink" Target="mailto:fgos-top50@mail.ru" TargetMode="External"/><Relationship Id="rId4" Type="http://schemas.openxmlformats.org/officeDocument/2006/relationships/hyperlink" Target="https://www.crpo-mpu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8" y="4410881"/>
            <a:ext cx="94170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508" y="1440207"/>
            <a:ext cx="10591800" cy="1850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Демонстрационный экзамен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обязательный элемент Государственной итоговой аттестации для ФГОС по Топ-50 и актуализированных ФГОС :  нормативное регулирование и практика реализации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4532" y="4011702"/>
            <a:ext cx="7543808" cy="8572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Павлова Оксана Анатольевна,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старший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научный сотрудник Центра развития профессионального образования Московского политехнического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университета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36" y="58626"/>
            <a:ext cx="65722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08" y="266255"/>
            <a:ext cx="2944989" cy="6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32611" y="50240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5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55951" y="438150"/>
            <a:ext cx="10343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Введение новых компетенций для целей ГИА по программам СПО –разработка оценочных материалов для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ДЭ в 2019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14964" y="1950721"/>
          <a:ext cx="10362072" cy="33669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555505">
                  <a:extLst>
                    <a:ext uri="{9D8B030D-6E8A-4147-A177-3AD203B41FA5}">
                      <a16:colId xmlns:a16="http://schemas.microsoft.com/office/drawing/2014/main" val="421541349"/>
                    </a:ext>
                  </a:extLst>
                </a:gridCol>
                <a:gridCol w="4806567">
                  <a:extLst>
                    <a:ext uri="{9D8B030D-6E8A-4147-A177-3AD203B41FA5}">
                      <a16:colId xmlns:a16="http://schemas.microsoft.com/office/drawing/2014/main" val="3533400376"/>
                    </a:ext>
                  </a:extLst>
                </a:gridCol>
              </a:tblGrid>
              <a:tr h="613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Профессия/Специальность СПО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D27D00"/>
                          </a:solidFill>
                          <a:effectLst/>
                        </a:rPr>
                        <a:t>Компетенция </a:t>
                      </a:r>
                      <a:r>
                        <a:rPr lang="ru-RU" sz="2400" dirty="0" smtClean="0">
                          <a:solidFill>
                            <a:srgbClr val="D27D00"/>
                          </a:solidFill>
                          <a:effectLst/>
                        </a:rPr>
                        <a:t>ВСР</a:t>
                      </a:r>
                      <a:endParaRPr lang="ru-RU" sz="2400" dirty="0">
                        <a:solidFill>
                          <a:srgbClr val="D27D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5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D27D00"/>
                          </a:solidFill>
                          <a:effectLst/>
                        </a:rPr>
                        <a:t>13.01.01</a:t>
                      </a:r>
                      <a:r>
                        <a:rPr lang="ru-RU" sz="2400" dirty="0">
                          <a:effectLst/>
                        </a:rPr>
                        <a:t> Машинист </a:t>
                      </a:r>
                      <a:r>
                        <a:rPr lang="ru-RU" sz="2400" dirty="0" smtClean="0">
                          <a:effectLst/>
                        </a:rPr>
                        <a:t>котлов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1" dirty="0" smtClean="0">
                          <a:solidFill>
                            <a:srgbClr val="D27D00"/>
                          </a:solidFill>
                          <a:effectLst/>
                        </a:rPr>
                        <a:t>Машинист котлов</a:t>
                      </a:r>
                      <a:endParaRPr lang="ru-RU" sz="1200" b="0" i="1" dirty="0" smtClean="0">
                        <a:solidFill>
                          <a:srgbClr val="D27D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900" b="0" i="1" dirty="0" smtClean="0">
                        <a:solidFill>
                          <a:srgbClr val="D27D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916816"/>
                  </a:ext>
                </a:extLst>
              </a:tr>
              <a:tr h="716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solidFill>
                            <a:srgbClr val="D27D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15.01.31</a:t>
                      </a:r>
                      <a:r>
                        <a:rPr lang="ru-RU" sz="2400" dirty="0">
                          <a:effectLst/>
                        </a:rPr>
                        <a:t> Мастер контрольно-измерительных приборов и </a:t>
                      </a:r>
                      <a:r>
                        <a:rPr lang="ru-RU" sz="2400" dirty="0" smtClean="0">
                          <a:effectLst/>
                        </a:rPr>
                        <a:t>автоматики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1" dirty="0">
                          <a:solidFill>
                            <a:srgbClr val="D27D00"/>
                          </a:solidFill>
                          <a:effectLst/>
                        </a:rPr>
                        <a:t>Контрольно-измерительные приборы и автоматика</a:t>
                      </a:r>
                      <a:endParaRPr lang="ru-RU" sz="2400" b="0" i="1" dirty="0">
                        <a:solidFill>
                          <a:srgbClr val="D27D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659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solidFill>
                            <a:srgbClr val="D27D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38.02.01 </a:t>
                      </a:r>
                      <a:r>
                        <a:rPr lang="ru-RU" sz="2400" dirty="0">
                          <a:effectLst/>
                        </a:rPr>
                        <a:t>Экономика и бухгалтерский учет (по отраслям</a:t>
                      </a:r>
                      <a:r>
                        <a:rPr lang="ru-RU" sz="24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1" dirty="0">
                          <a:solidFill>
                            <a:srgbClr val="D27D00"/>
                          </a:solidFill>
                          <a:effectLst/>
                        </a:rPr>
                        <a:t>Бухгалтерский учет</a:t>
                      </a:r>
                      <a:endParaRPr lang="ru-RU" sz="2400" b="0" i="1" dirty="0">
                        <a:solidFill>
                          <a:srgbClr val="D27D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13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solidFill>
                            <a:srgbClr val="D27D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38.02.07 </a:t>
                      </a:r>
                      <a:r>
                        <a:rPr lang="ru-RU" sz="2400" dirty="0">
                          <a:effectLst/>
                        </a:rPr>
                        <a:t>Банковское </a:t>
                      </a:r>
                      <a:r>
                        <a:rPr lang="ru-RU" sz="2400" dirty="0" smtClean="0">
                          <a:effectLst/>
                        </a:rPr>
                        <a:t>дело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1" dirty="0">
                          <a:solidFill>
                            <a:srgbClr val="D27D00"/>
                          </a:solidFill>
                          <a:effectLst/>
                        </a:rPr>
                        <a:t>Банковское дело</a:t>
                      </a:r>
                      <a:endParaRPr lang="ru-RU" sz="2400" b="0" i="1" dirty="0">
                        <a:solidFill>
                          <a:srgbClr val="D27D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064249"/>
                  </a:ext>
                </a:extLst>
              </a:tr>
            </a:tbl>
          </a:graphicData>
        </a:graphic>
      </p:graphicFrame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27973" y="6174377"/>
            <a:ext cx="2742155" cy="5297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29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96043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https://apf.mail.ru/cgi-bin/readmsg?id=15741945291385906208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0" y="348342"/>
            <a:ext cx="3820154" cy="539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02908" y="348342"/>
            <a:ext cx="545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Корневой эксперт </a:t>
            </a:r>
            <a:r>
              <a:rPr lang="ru-RU" dirty="0"/>
              <a:t>– лицо, отвечающее за документационное развитие компетенции, её формирование и ввод в перечень компетенций </a:t>
            </a:r>
            <a:r>
              <a:rPr lang="ru-RU" dirty="0" err="1"/>
              <a:t>Ворлдскиллс</a:t>
            </a:r>
            <a:r>
              <a:rPr lang="ru-RU" dirty="0"/>
              <a:t> Россия, до момента назначения Менеджера компетенции.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6"/>
          <a:srcRect l="26068" t="9304" r="24369" b="7121"/>
          <a:stretch/>
        </p:blipFill>
        <p:spPr bwMode="auto">
          <a:xfrm>
            <a:off x="6716456" y="1946183"/>
            <a:ext cx="3640047" cy="371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833" y="159625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479" y="510944"/>
            <a:ext cx="9403080" cy="7425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Методические документы Союза «Молодые профессионалы» по вопросу проведения 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демонстрационного 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экзамена как механизма оценки в системе СПО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3143" y="1783883"/>
            <a:ext cx="112514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«Об утверждении перечня чемпионатов профессионального мастерства, проводимых союзом «Агентство развития профессиональных сообществ и рабочих кадров «Молодые профессионалы» (</a:t>
            </a:r>
            <a:r>
              <a:rPr lang="ru-RU" sz="2000" b="1" dirty="0" err="1"/>
              <a:t>Ворлдскиллс</a:t>
            </a:r>
            <a:r>
              <a:rPr lang="ru-RU" sz="2000" b="1" dirty="0"/>
              <a:t> Россия) либо международной организацией «</a:t>
            </a:r>
            <a:r>
              <a:rPr lang="ru-RU" sz="2000" b="1" dirty="0" err="1"/>
              <a:t>WorldSkills</a:t>
            </a:r>
            <a:r>
              <a:rPr lang="ru-RU" sz="2000" b="1" dirty="0"/>
              <a:t> </a:t>
            </a:r>
            <a:r>
              <a:rPr lang="ru-RU" sz="2000" b="1" dirty="0" err="1"/>
              <a:t>International</a:t>
            </a:r>
            <a:r>
              <a:rPr lang="ru-RU" sz="2000" b="1" dirty="0"/>
              <a:t>». Приказ Союза от 2019 года</a:t>
            </a:r>
          </a:p>
          <a:p>
            <a:endParaRPr lang="ru-RU" sz="2000" b="1" dirty="0"/>
          </a:p>
          <a:p>
            <a:r>
              <a:rPr lang="ru-RU" sz="2000" b="1" dirty="0"/>
              <a:t>«Об утверждении перечня компетенций ВСР». </a:t>
            </a:r>
            <a:r>
              <a:rPr lang="ru-RU" sz="2000" b="1" dirty="0" smtClean="0"/>
              <a:t>Приказы </a:t>
            </a:r>
            <a:r>
              <a:rPr lang="ru-RU" sz="2000" b="1" dirty="0"/>
              <a:t>Союза от </a:t>
            </a:r>
            <a:r>
              <a:rPr lang="ru-RU" sz="2000" b="1" dirty="0" smtClean="0"/>
              <a:t>2019 года. </a:t>
            </a:r>
          </a:p>
          <a:p>
            <a:endParaRPr lang="ru-RU" sz="2000" b="1" dirty="0"/>
          </a:p>
          <a:p>
            <a:r>
              <a:rPr lang="ru-RU" sz="2000" b="1" dirty="0"/>
              <a:t>«Об утверждении Методики организации и проведения демонстрационного экзамена по стандартам </a:t>
            </a:r>
            <a:r>
              <a:rPr lang="ru-RU" sz="2000" b="1" dirty="0" err="1"/>
              <a:t>Ворлдскиллс</a:t>
            </a:r>
            <a:r>
              <a:rPr lang="ru-RU" sz="2000" b="1" dirty="0"/>
              <a:t> Россия». Приказ Союза от 2019 года</a:t>
            </a:r>
          </a:p>
          <a:p>
            <a:endParaRPr lang="ru-RU" sz="2000" b="1" dirty="0"/>
          </a:p>
          <a:p>
            <a:r>
              <a:rPr lang="ru-RU" sz="2000" b="1" dirty="0"/>
              <a:t>«Об утверждении Положения об аккредитации центров проведения демонстрационного экзамена». Приказ Союза от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999066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30738" y="4860479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007467" y="2530896"/>
            <a:ext cx="10435233" cy="783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Нормативные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регулирование государственной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итоговой аттестации с применением демонстрационного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экзамена</a:t>
            </a:r>
          </a:p>
          <a:p>
            <a:pPr algn="ctr"/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Разработка программы ГИА и локальных актов образовательной организации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88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96043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66" y="303297"/>
            <a:ext cx="10515600" cy="9991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Реализация Демонстрационного экзамена в рамках ГИА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Обязательные условия </a:t>
            </a:r>
          </a:p>
        </p:txBody>
      </p:sp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Группа 8"/>
          <p:cNvGrpSpPr/>
          <p:nvPr/>
        </p:nvGrpSpPr>
        <p:grpSpPr>
          <a:xfrm>
            <a:off x="1200149" y="1364283"/>
            <a:ext cx="10991851" cy="3474372"/>
            <a:chOff x="860301" y="2287878"/>
            <a:chExt cx="10991851" cy="3474372"/>
          </a:xfrm>
        </p:grpSpPr>
        <p:sp>
          <p:nvSpPr>
            <p:cNvPr id="10" name="TextBox 9"/>
            <p:cNvSpPr txBox="1"/>
            <p:nvPr/>
          </p:nvSpPr>
          <p:spPr>
            <a:xfrm>
              <a:off x="1181102" y="2287878"/>
              <a:ext cx="90891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Участие </a:t>
              </a:r>
              <a:r>
                <a:rPr lang="ru-RU" sz="2000" b="1" dirty="0" smtClean="0">
                  <a:latin typeface="Calibri" pitchFamily="34" charset="0"/>
                </a:rPr>
                <a:t>всех студентов, завершающих обучение по программе</a:t>
              </a:r>
              <a:endParaRPr lang="ru-RU" sz="2000" b="1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1102" y="3123360"/>
              <a:ext cx="106710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Calibri" pitchFamily="34" charset="0"/>
                </a:rPr>
                <a:t>Соблюдение </a:t>
              </a:r>
              <a:r>
                <a:rPr lang="ru-RU" sz="2000" b="1" dirty="0">
                  <a:latin typeface="Calibri" pitchFamily="34" charset="0"/>
                </a:rPr>
                <a:t>всех аспектов нормативно-правового регулирования </a:t>
              </a:r>
              <a:r>
                <a:rPr lang="ru-RU" sz="2000" b="1" dirty="0" smtClean="0">
                  <a:latin typeface="Calibri" pitchFamily="34" charset="0"/>
                </a:rPr>
                <a:t>СПО: </a:t>
              </a:r>
            </a:p>
            <a:p>
              <a:pPr marL="285750" indent="-285750">
                <a:buFontTx/>
                <a:buChar char="-"/>
              </a:pPr>
              <a:r>
                <a:rPr lang="ru-RU" sz="2000" dirty="0" smtClean="0">
                  <a:latin typeface="Calibri" pitchFamily="34" charset="0"/>
                </a:rPr>
                <a:t>Разработка, утверждение и доведение до сведения студентов Программы ГИА;</a:t>
              </a:r>
            </a:p>
            <a:p>
              <a:pPr marL="285750" indent="-285750">
                <a:buFontTx/>
                <a:buChar char="-"/>
              </a:pPr>
              <a:r>
                <a:rPr lang="ru-RU" sz="2000" dirty="0" smtClean="0">
                  <a:latin typeface="Calibri" pitchFamily="34" charset="0"/>
                </a:rPr>
                <a:t>Завершение обучение по программе, отсутствие академических задолженностей студентов;</a:t>
              </a:r>
            </a:p>
            <a:p>
              <a:pPr marL="285750" indent="-285750">
                <a:buFontTx/>
                <a:buChar char="-"/>
              </a:pPr>
              <a:r>
                <a:rPr lang="ru-RU" sz="2000" dirty="0" smtClean="0">
                  <a:latin typeface="Calibri" pitchFamily="34" charset="0"/>
                </a:rPr>
                <a:t>Состав ГЭК и деятельность ГЭК в соответствии с нормативными актами</a:t>
              </a:r>
              <a:r>
                <a:rPr lang="ru-RU" sz="2000" dirty="0" smtClean="0"/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ru-RU" sz="2000" dirty="0" smtClean="0">
                  <a:latin typeface="Calibri" pitchFamily="34" charset="0"/>
                </a:rPr>
                <a:t>Соблюдение продолжительности ГИА, обозначенной во ФГОС</a:t>
              </a:r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1915" y="5054364"/>
              <a:ext cx="94881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Calibri" pitchFamily="34" charset="0"/>
                </a:rPr>
                <a:t>Получение </a:t>
              </a:r>
              <a:r>
                <a:rPr lang="ru-RU" sz="2000" b="1" dirty="0">
                  <a:latin typeface="Calibri" pitchFamily="34" charset="0"/>
                </a:rPr>
                <a:t>диплома </a:t>
              </a:r>
              <a:r>
                <a:rPr lang="ru-RU" sz="2000" b="1" dirty="0" smtClean="0">
                  <a:latin typeface="Calibri" pitchFamily="34" charset="0"/>
                </a:rPr>
                <a:t>СПО связано </a:t>
              </a:r>
              <a:r>
                <a:rPr lang="ru-RU" sz="2000" b="1" dirty="0">
                  <a:latin typeface="Calibri" pitchFamily="34" charset="0"/>
                </a:rPr>
                <a:t>с успешным </a:t>
              </a:r>
              <a:r>
                <a:rPr lang="ru-RU" sz="2000" b="1" dirty="0" smtClean="0">
                  <a:latin typeface="Calibri" pitchFamily="34" charset="0"/>
                </a:rPr>
                <a:t>прохождением демонстрационного экзамена </a:t>
              </a:r>
              <a:endParaRPr lang="ru-RU" sz="20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60301" y="2394066"/>
              <a:ext cx="146304" cy="1494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60301" y="3258273"/>
              <a:ext cx="146304" cy="1494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60301" y="5054364"/>
              <a:ext cx="146304" cy="1494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755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30738" y="4860479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30738" y="333796"/>
            <a:ext cx="11730633" cy="783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Нормативные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документы, регулирующие проведение государственной итоговой аттестации с применением демонстрационного экзамена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424" y="1503733"/>
            <a:ext cx="1089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Федеральный </a:t>
            </a:r>
            <a:r>
              <a:rPr lang="ru-RU" sz="2000" dirty="0"/>
              <a:t>закон от 29.12.2012 N </a:t>
            </a:r>
            <a:r>
              <a:rPr lang="ru-RU" sz="2000" b="1" dirty="0"/>
              <a:t>273</a:t>
            </a:r>
            <a:r>
              <a:rPr lang="ru-RU" sz="2000" dirty="0"/>
              <a:t>-ФЗ (ред. от 29.12.2017) «</a:t>
            </a:r>
            <a:r>
              <a:rPr lang="ru-RU" sz="2000" b="1" dirty="0">
                <a:solidFill>
                  <a:srgbClr val="C00000"/>
                </a:solidFill>
              </a:rPr>
              <a:t>Об образовании в Российской Федерации</a:t>
            </a:r>
            <a:r>
              <a:rPr lang="ru-RU" sz="2000" dirty="0"/>
              <a:t>» Ст. </a:t>
            </a:r>
            <a:r>
              <a:rPr lang="ru-RU" sz="2000" dirty="0" smtClean="0"/>
              <a:t>59 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423" y="2582148"/>
            <a:ext cx="108962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 Федеральный </a:t>
            </a:r>
            <a:r>
              <a:rPr lang="ru-RU" sz="2000" b="1" dirty="0">
                <a:solidFill>
                  <a:srgbClr val="C00000"/>
                </a:solidFill>
              </a:rPr>
              <a:t>государственный образовательный стандарт </a:t>
            </a:r>
            <a:r>
              <a:rPr lang="ru-RU" sz="2000" dirty="0"/>
              <a:t>среднего профессионального образования по профессии, </a:t>
            </a:r>
            <a:r>
              <a:rPr lang="ru-RU" sz="2000" dirty="0" smtClean="0"/>
              <a:t>специальности</a:t>
            </a:r>
            <a:endParaRPr lang="ru-RU" sz="2000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5600" y="3592056"/>
            <a:ext cx="10896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Приказ </a:t>
            </a:r>
            <a:r>
              <a:rPr lang="ru-RU" sz="2000" dirty="0"/>
              <a:t>Министерства образования и науки РФ от 16 августа 2013 г. N </a:t>
            </a:r>
            <a:r>
              <a:rPr lang="ru-RU" sz="2000" b="1" dirty="0"/>
              <a:t>968</a:t>
            </a:r>
            <a:r>
              <a:rPr lang="ru-RU" sz="2000" dirty="0"/>
              <a:t> "Об утверждении </a:t>
            </a:r>
            <a:r>
              <a:rPr lang="ru-RU" sz="2000" b="1" dirty="0">
                <a:solidFill>
                  <a:srgbClr val="C00000"/>
                </a:solidFill>
              </a:rPr>
              <a:t>Порядка проведения государственной итоговой аттестации </a:t>
            </a:r>
            <a:r>
              <a:rPr lang="ru-RU" sz="2000" dirty="0"/>
              <a:t>по образовательным программам среднего профессионального образования» с изменениями и дополнениями от: 31 января 2014 г. (№ 74), 17 ноября 2017 г. от 17.11.2017 г. № 1138.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53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833" y="159625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30738" y="4860479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02512" y="666174"/>
            <a:ext cx="10167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Приказ Министерства просвещения РФ от 7 августа 2019 г. № 406 "О внесении изменений в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Порядок заполнения, учета и выдачи дипломов о среднем профессиональном образовании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и их дубликатов, утвержденный приказом Министерства образования и науки Российской Федерации от 25 октября 2013 г. N 1186”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2418497"/>
            <a:ext cx="101106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графе "Наименование учебных предметов, курсов, дисциплин (модулей), практик" - наименование предусмотренных образовательной программой форм аттестационных испытаний (выпускная квалификационная работа (с указанием ее вида и наименования темы (в кавычках)), государственный экзамен, </a:t>
            </a: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</a:rPr>
              <a:t>демонстрационный экзамен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18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833" y="159625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82618" y="4918888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040673" y="1082147"/>
            <a:ext cx="101106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 проведении аттестации с использованием механизма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демонстрационного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4388" y="2859442"/>
            <a:ext cx="671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Распоряжение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1 апреля 2019 №Р-42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0674" y="3621074"/>
            <a:ext cx="10110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Применение стандартов </a:t>
            </a:r>
            <a:r>
              <a:rPr lang="ru-RU" b="1" i="1" dirty="0" err="1">
                <a:solidFill>
                  <a:schemeClr val="bg1">
                    <a:lumMod val="50000"/>
                  </a:schemeClr>
                </a:solidFill>
              </a:rPr>
              <a:t>Ворлдскиллс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 как базовых принципов объективной оценки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результатов подготовки рабочих кадров в системе   среднего профессионального образования – приняты Координационным советом Министерства просвещения Российской Федерации протоколом от 7 декабря 2018 г.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97829" y="4515385"/>
            <a:ext cx="6679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Приложение № 2: 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Примерная структура программы государственной итоговой аттестации по программам среднего профессионального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989696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5595312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-8552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6197" y="922665"/>
            <a:ext cx="10011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</a:rPr>
              <a:t>Перевод результатов ДЭ в экзаменационную оценку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03890" y="2375337"/>
          <a:ext cx="10576033" cy="23459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87165">
                  <a:extLst>
                    <a:ext uri="{9D8B030D-6E8A-4147-A177-3AD203B41FA5}">
                      <a16:colId xmlns:a16="http://schemas.microsoft.com/office/drawing/2014/main" val="2231995903"/>
                    </a:ext>
                  </a:extLst>
                </a:gridCol>
                <a:gridCol w="1730239">
                  <a:extLst>
                    <a:ext uri="{9D8B030D-6E8A-4147-A177-3AD203B41FA5}">
                      <a16:colId xmlns:a16="http://schemas.microsoft.com/office/drawing/2014/main" val="1618396221"/>
                    </a:ext>
                  </a:extLst>
                </a:gridCol>
                <a:gridCol w="1734469">
                  <a:extLst>
                    <a:ext uri="{9D8B030D-6E8A-4147-A177-3AD203B41FA5}">
                      <a16:colId xmlns:a16="http://schemas.microsoft.com/office/drawing/2014/main" val="4238821032"/>
                    </a:ext>
                  </a:extLst>
                </a:gridCol>
                <a:gridCol w="1558907">
                  <a:extLst>
                    <a:ext uri="{9D8B030D-6E8A-4147-A177-3AD203B41FA5}">
                      <a16:colId xmlns:a16="http://schemas.microsoft.com/office/drawing/2014/main" val="993469573"/>
                    </a:ext>
                  </a:extLst>
                </a:gridCol>
                <a:gridCol w="1565253">
                  <a:extLst>
                    <a:ext uri="{9D8B030D-6E8A-4147-A177-3AD203B41FA5}">
                      <a16:colId xmlns:a16="http://schemas.microsoft.com/office/drawing/2014/main" val="206789249"/>
                    </a:ext>
                  </a:extLst>
                </a:gridCol>
              </a:tblGrid>
              <a:tr h="88287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Оценка ГИА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«2»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«3»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«4»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«5»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365008"/>
                  </a:ext>
                </a:extLst>
              </a:tr>
              <a:tr h="62629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Отношение полученного количества баллов к максимально возможному (в процентах)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0,00% - 19,99%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20,00% - 39,99%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40,00% - 69,99%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70,00% - 100,00%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5862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3406" y="5364480"/>
            <a:ext cx="976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</a:rPr>
              <a:t>Закрепляются локальным актом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847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6337300" y="2108200"/>
          <a:ext cx="5321300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508000" y="2108200"/>
          <a:ext cx="5245100" cy="397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19678" y="410931"/>
            <a:ext cx="8446247" cy="13696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 Neue Medium"/>
              </a:rPr>
              <a:t>Оценки по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 Neue Medium"/>
              </a:rPr>
              <a:t>итогам ГИА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 Neue Medium"/>
              </a:rPr>
              <a:t>с применением демонстрационного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 Neue Medium"/>
              </a:rPr>
              <a:t>экзамена в соответствии с ФГОС СПО в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 Neue Medium"/>
              </a:rPr>
              <a:t>2018 и 2019 годах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26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116672" y="226423"/>
            <a:ext cx="7985270" cy="783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В конкретном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ФГОСе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определено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6949" y="2391475"/>
            <a:ext cx="3884022" cy="891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Выпускная практическая квалификационная работа и письменная экзаменационная работа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20297" y="2353257"/>
            <a:ext cx="3622766" cy="801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Демонстрационный экзамен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7068" y="2353257"/>
            <a:ext cx="1653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287968">
            <a:off x="3179506" y="1766820"/>
            <a:ext cx="272454" cy="7501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968926">
            <a:off x="8926337" y="1698192"/>
            <a:ext cx="300757" cy="8055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3896" y="1224536"/>
            <a:ext cx="7768046" cy="644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Защита выпускной квалификационной работы – программы рабочих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8571" y="5007429"/>
            <a:ext cx="3692435" cy="923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дипломная работа (дипломный проект)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20297" y="4975007"/>
            <a:ext cx="3692434" cy="1040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дипломная работа (дипломный проект) и демонстрационный экзамен </a:t>
            </a:r>
          </a:p>
        </p:txBody>
      </p:sp>
      <p:sp>
        <p:nvSpPr>
          <p:cNvPr id="19" name="Стрелка вниз 18"/>
          <p:cNvSpPr/>
          <p:nvPr/>
        </p:nvSpPr>
        <p:spPr>
          <a:xfrm rot="2287968">
            <a:off x="3088106" y="4348125"/>
            <a:ext cx="272454" cy="7501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968926">
            <a:off x="9093829" y="4315031"/>
            <a:ext cx="300757" cy="8055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3896" y="3826947"/>
            <a:ext cx="7864175" cy="6444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Защита выпускной квалификационной работы – программы специалистов среднего звена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7443" y="5081315"/>
            <a:ext cx="13993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09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593" y="1323133"/>
            <a:ext cx="10515600" cy="24605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Деятельность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государственной экзаменационной комиссии и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экспертной группы по оценке выполнения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заданий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демонстрационного экзамена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96043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655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593441" y="746326"/>
            <a:ext cx="5432164" cy="54941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1181" y="770251"/>
            <a:ext cx="5704535" cy="5501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0002" y="2140424"/>
            <a:ext cx="502920" cy="41148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0502" y="2356324"/>
            <a:ext cx="50292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34802" y="2445224"/>
            <a:ext cx="502920" cy="41148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7202" y="2597624"/>
            <a:ext cx="50292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39602" y="2750024"/>
            <a:ext cx="502920" cy="41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9810" y="2844512"/>
            <a:ext cx="515112" cy="4693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2759239" y="2137435"/>
            <a:ext cx="363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Эксперты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Эксперты  ДЭ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Эксперты с опытом регион. чемпионатов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Сертифицированные эксперты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Состав утверждается руководителем ОО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161221" y="1376924"/>
            <a:ext cx="4396816" cy="55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Члены ГЭК, не являющиеся экспертами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WS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наблюдатели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9767" y="3590513"/>
            <a:ext cx="594360" cy="55778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7446" y="3872315"/>
            <a:ext cx="5272532" cy="2172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Председатель ГЭК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организует и контролирует деятельность государственной экзаменационной комиссии, обеспечивает единство требований, предъявляемых к выпускникам;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руководитель или зам. руководителя другой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представитель работодателя 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6418" y="3620962"/>
            <a:ext cx="3977452" cy="206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Главный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эксперт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Эксперты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 опытом регион. чемпионатов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Сертифицированные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эксперты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Может быть представителем ОО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09560" y="822547"/>
            <a:ext cx="36642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Экспертная группа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WS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164418" y="1453292"/>
            <a:ext cx="1353312" cy="1347121"/>
            <a:chOff x="7278624" y="1782285"/>
            <a:chExt cx="1353312" cy="134712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78624" y="1782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31024" y="1934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583424" y="20870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35824" y="22394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88224" y="23918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40624" y="2544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193024" y="2696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470990" y="1430389"/>
            <a:ext cx="3528442" cy="142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Эксперты  ДЭ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Эксперты с опытом регион. чемпионатов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Сертифицированные эксперты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17852" y="3237903"/>
            <a:ext cx="609600" cy="5658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478090" y="1430389"/>
            <a:ext cx="3528442" cy="142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Эксперты  ДЭ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Эксперты с опытом регион. чемпионатов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Сертифицированные эксперты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2522" y="1099113"/>
            <a:ext cx="1431190" cy="85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ГЭК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0002" y="310815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Регулирует система образования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1552" y="284661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Регулируют регламенты союза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ВСР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5144" y="6316717"/>
            <a:ext cx="2213232" cy="4275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067800" y="28956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Состав утверждается руководителем ОО </a:t>
            </a:r>
          </a:p>
        </p:txBody>
      </p:sp>
    </p:spTree>
    <p:extLst>
      <p:ext uri="{BB962C8B-B14F-4D97-AF65-F5344CB8AC3E}">
        <p14:creationId xmlns:p14="http://schemas.microsoft.com/office/powerpoint/2010/main" val="17788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0075" y="3034217"/>
            <a:ext cx="1094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 ходе проведения демонстрационного экзамена в составе государственной итоговой аттестации председатель и члены государственной экзаменационной комиссии присутствуют на демонстрационном экзамене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0450" y="0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41825" y="1314960"/>
            <a:ext cx="1088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Для проведения демонстрационного экзамена при </a:t>
            </a:r>
            <a:r>
              <a:rPr lang="ru-RU" sz="2400" b="1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государственной экзаменационной комиссии</a:t>
            </a:r>
            <a:r>
              <a:rPr lang="ru-RU" sz="24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образовательная организация создает </a:t>
            </a:r>
            <a:r>
              <a:rPr lang="ru-RU" sz="2400" b="1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экспертную группу </a:t>
            </a:r>
            <a:r>
              <a:rPr lang="ru-RU" sz="24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(группы), которую возглавляет главный эксперт (главные эксперты). (Методические рекомендации)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3434" y="4567050"/>
            <a:ext cx="770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 случае проведения демонстрационного экзамена в состав государственной экзаменационной комиссии входят также эксперты союза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Порядок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проведения ГИА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198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842" y="18681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Центр проведения демонстрационного экзамена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3390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311566" y="361138"/>
            <a:ext cx="112021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Присвоение образовательной организации статуса центра проведения демонстрационного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151" y="1168734"/>
            <a:ext cx="101845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аккредитуется на комплект оценочной документации по компетенции </a:t>
            </a:r>
            <a:r>
              <a:rPr lang="ru-RU" sz="2000" i="1" dirty="0" err="1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Ворлдскиллс</a:t>
            </a:r>
            <a:r>
              <a:rPr lang="ru-RU" sz="2000" i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и на количество рабочих мест;</a:t>
            </a:r>
          </a:p>
          <a:p>
            <a:pPr marL="342900" indent="-342900">
              <a:buFontTx/>
              <a:buChar char="-"/>
            </a:pPr>
            <a:endParaRPr lang="ru-RU" sz="2000" i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2000" i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ожет </a:t>
            </a:r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располагаться как в самой образовательной организации, так и в другой организации на основании договора о сетевом взаимодействии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901" y="3257539"/>
            <a:ext cx="1075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Приказ союза "Агентство развития профессиональных сообществ и рабочих кадров «Молодые профессионалы» (</a:t>
            </a:r>
            <a:r>
              <a:rPr lang="ru-RU" dirty="0" err="1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Ворлдскиллс</a:t>
            </a:r>
            <a:r>
              <a:rPr lang="ru-RU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 Россия)» от 20 марта 2019 г. № 20.03.2019-1 «Об утверждении Положения об аккредитации центров проведения демонстрационного экзамена».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1029" y="4856482"/>
            <a:ext cx="8675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РКЦ или уполномоченная организация в соответствующем субъекте Российской Федерации самостоятельно устанавливает сроки и форму сбора заявок на аккредитацию ЦПДЭ и загружает собранные документы в систему eSim </a:t>
            </a:r>
          </a:p>
          <a:p>
            <a:pPr algn="just"/>
            <a:endParaRPr lang="ru-RU" sz="2000" i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281029" y="4395211"/>
            <a:ext cx="422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аккредитацию мастерских как ЦПДЭ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95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80" y="12284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73189" y="577827"/>
            <a:ext cx="6357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Производственный календарь 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демонстрационного экзамена  в рамках государственной итоговой аттестации в 2019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7737" y="42476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8" y="362708"/>
            <a:ext cx="4219813" cy="5966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0" y="1701580"/>
            <a:ext cx="478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Центр развития профессионального образования</a:t>
            </a:r>
            <a:r>
              <a:rPr lang="ru-RU" sz="1350" dirty="0"/>
              <a:t>, ЦРПО </a:t>
            </a:r>
          </a:p>
          <a:p>
            <a:r>
              <a:rPr lang="ru-RU" sz="1350" dirty="0"/>
              <a:t>+7(495)223-05-35, </a:t>
            </a:r>
            <a:r>
              <a:rPr lang="en-US" sz="1350" dirty="0">
                <a:solidFill>
                  <a:srgbClr val="115314"/>
                </a:solidFill>
                <a:hlinkClick r:id="rId4"/>
              </a:rPr>
              <a:t>https://www.crpo-mpu.com/</a:t>
            </a:r>
            <a:r>
              <a:rPr lang="ru-RU" sz="1350" dirty="0">
                <a:solidFill>
                  <a:srgbClr val="115314"/>
                </a:solidFill>
              </a:rPr>
              <a:t> </a:t>
            </a:r>
            <a:r>
              <a:rPr lang="ru-RU" sz="1350" u="sng" dirty="0">
                <a:solidFill>
                  <a:srgbClr val="115314"/>
                </a:solidFill>
                <a:hlinkClick r:id="rId5"/>
              </a:rPr>
              <a:t>fgos-top50@mail.ru</a:t>
            </a:r>
            <a:r>
              <a:rPr lang="ru-RU" sz="1350" u="sng" dirty="0">
                <a:solidFill>
                  <a:srgbClr val="115314"/>
                </a:solidFill>
              </a:rPr>
              <a:t> </a:t>
            </a:r>
            <a:endParaRPr lang="ru-RU" sz="1350" dirty="0">
              <a:solidFill>
                <a:srgbClr val="11531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6510" y="2573459"/>
            <a:ext cx="46005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Союз «Молодые профессионалы (Ворлдскиллс Россия)», </a:t>
            </a:r>
            <a:r>
              <a:rPr lang="ru-RU" sz="1350" dirty="0"/>
              <a:t>Управление регионального стандарта и внедрения демонстрационного экзамена, </a:t>
            </a:r>
            <a:r>
              <a:rPr lang="en-US" sz="1350" u="sng" dirty="0">
                <a:solidFill>
                  <a:srgbClr val="115314"/>
                </a:solidFill>
                <a:hlinkClick r:id="rId6"/>
              </a:rPr>
              <a:t>www</a:t>
            </a:r>
            <a:r>
              <a:rPr lang="ru-RU" sz="1350" u="sng" dirty="0">
                <a:solidFill>
                  <a:srgbClr val="115314"/>
                </a:solidFill>
                <a:hlinkClick r:id="rId6"/>
              </a:rPr>
              <a:t>.worldskills.ru</a:t>
            </a:r>
            <a:r>
              <a:rPr lang="ru-RU" sz="1350" dirty="0">
                <a:solidFill>
                  <a:srgbClr val="115314"/>
                </a:solidFill>
              </a:rPr>
              <a:t>, </a:t>
            </a:r>
            <a:r>
              <a:rPr lang="ru-RU" sz="1350" b="1" dirty="0">
                <a:solidFill>
                  <a:srgbClr val="115314"/>
                </a:solidFill>
              </a:rPr>
              <a:t> </a:t>
            </a:r>
            <a:r>
              <a:rPr lang="en-US" sz="1350" u="sng" dirty="0">
                <a:solidFill>
                  <a:srgbClr val="115314"/>
                </a:solidFill>
                <a:hlinkClick r:id="rId6"/>
              </a:rPr>
              <a:t>www</a:t>
            </a:r>
            <a:r>
              <a:rPr lang="ru-RU" sz="1350" u="sng" dirty="0">
                <a:solidFill>
                  <a:srgbClr val="115314"/>
                </a:solidFill>
                <a:hlinkClick r:id="rId6"/>
              </a:rPr>
              <a:t>.</a:t>
            </a:r>
            <a:r>
              <a:rPr lang="ru-RU" sz="1350" u="sng" dirty="0">
                <a:solidFill>
                  <a:srgbClr val="115314"/>
                </a:solidFill>
              </a:rPr>
              <a:t>esat.worldskills.ru   </a:t>
            </a:r>
          </a:p>
          <a:p>
            <a:r>
              <a:rPr lang="ru-RU" sz="1350" u="sng" dirty="0">
                <a:solidFill>
                  <a:srgbClr val="115314"/>
                </a:solidFill>
              </a:rPr>
              <a:t>+7 (926) 559 35 50, </a:t>
            </a:r>
            <a:r>
              <a:rPr lang="ru-RU" sz="1350" u="sng" dirty="0">
                <a:solidFill>
                  <a:srgbClr val="115314"/>
                </a:solidFill>
                <a:hlinkClick r:id="rId7"/>
              </a:rPr>
              <a:t>e.sumakova@worldskills.ru</a:t>
            </a:r>
            <a:endParaRPr lang="ru-RU" sz="1350" u="sng" dirty="0">
              <a:solidFill>
                <a:srgbClr val="115314"/>
              </a:solidFill>
            </a:endParaRPr>
          </a:p>
          <a:p>
            <a:endParaRPr lang="ru-RU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5990896" y="4020971"/>
            <a:ext cx="5833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6600"/>
                </a:solidFill>
              </a:rPr>
              <a:t>15 февраля </a:t>
            </a:r>
            <a:r>
              <a:rPr lang="ru-RU" sz="1600" dirty="0"/>
              <a:t>- начало приема заявок на аккредитацию ЦПДЭ и начало создания личных профилей экспертов и выпускников в электронной системе</a:t>
            </a:r>
          </a:p>
          <a:p>
            <a:r>
              <a:rPr lang="ru-RU" sz="1600" dirty="0">
                <a:solidFill>
                  <a:srgbClr val="FF6600"/>
                </a:solidFill>
              </a:rPr>
              <a:t>1 марта </a:t>
            </a:r>
            <a:r>
              <a:rPr lang="ru-RU" sz="1600" dirty="0"/>
              <a:t>направление образовательной в адрес союза графиков сдачи Дэ</a:t>
            </a:r>
          </a:p>
          <a:p>
            <a:r>
              <a:rPr lang="ru-RU" sz="1600" dirty="0">
                <a:solidFill>
                  <a:srgbClr val="FF6600"/>
                </a:solidFill>
              </a:rPr>
              <a:t>15 апреля </a:t>
            </a:r>
            <a:r>
              <a:rPr lang="ru-RU" sz="1600" dirty="0"/>
              <a:t>- окончание приема заявок на аккредитацию ЦПДЭ</a:t>
            </a:r>
          </a:p>
          <a:p>
            <a:r>
              <a:rPr lang="ru-RU" sz="1600" dirty="0">
                <a:solidFill>
                  <a:srgbClr val="FF6600"/>
                </a:solidFill>
              </a:rPr>
              <a:t>10 мая </a:t>
            </a:r>
            <a:r>
              <a:rPr lang="ru-RU" sz="1600" dirty="0"/>
              <a:t>крайний срок получения электронного аттестата ЦПДЭ</a:t>
            </a:r>
          </a:p>
          <a:p>
            <a:r>
              <a:rPr lang="ru-RU" sz="1600" dirty="0">
                <a:solidFill>
                  <a:srgbClr val="FF6600"/>
                </a:solidFill>
              </a:rPr>
              <a:t>15 мая </a:t>
            </a:r>
            <a:r>
              <a:rPr lang="ru-RU" sz="1600" dirty="0"/>
              <a:t>начало создания личных профилей экспертов и выпускников в электронной системе</a:t>
            </a:r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54186" y="6329295"/>
            <a:ext cx="1537814" cy="297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02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979720" y="2018613"/>
            <a:ext cx="10905893" cy="161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/>
              <a:t> </a:t>
            </a:r>
            <a:r>
              <a:rPr lang="ru-RU" sz="2200" dirty="0" smtClean="0"/>
              <a:t>Длительность </a:t>
            </a:r>
            <a:r>
              <a:rPr lang="ru-RU" sz="2200" dirty="0"/>
              <a:t>проведения государственной итоговой аттестации по программам СПО </a:t>
            </a:r>
            <a:r>
              <a:rPr lang="ru-RU" sz="2200" dirty="0" err="1"/>
              <a:t>определяестся</a:t>
            </a:r>
            <a:r>
              <a:rPr lang="ru-RU" sz="2200" dirty="0"/>
              <a:t> ФГОС. Часы учебного плана (календарного графика), отводимые на государственную итоговую аттестацию определяются </a:t>
            </a:r>
            <a:r>
              <a:rPr lang="ru-RU" sz="2200" u="sng" dirty="0"/>
              <a:t>применительно к нагрузке обучающихся.</a:t>
            </a:r>
            <a:endParaRPr lang="ru-RU" sz="2200" b="1" u="sng" dirty="0"/>
          </a:p>
        </p:txBody>
      </p:sp>
      <p:sp>
        <p:nvSpPr>
          <p:cNvPr id="5017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58413" y="6556375"/>
            <a:ext cx="503237" cy="301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8E6D9F58-F9A7-4479-A3DA-25FC78AF9073}" type="slidenum">
              <a:rPr lang="ru-RU" altLang="en-US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26</a:t>
            </a:fld>
            <a:endParaRPr lang="ru-RU" altLang="en-US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49238"/>
            <a:ext cx="5445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036" y="467604"/>
            <a:ext cx="1113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Методические рекомендации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проведении аттестации с использованием механизма демонстрационного экзамена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720" y="3833334"/>
            <a:ext cx="10479112" cy="200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  <a:tabLst>
                <a:tab pos="1347470" algn="l"/>
              </a:tabLst>
            </a:pPr>
            <a:r>
              <a:rPr lang="ru-RU" sz="2200" dirty="0"/>
              <a:t>В структуре времени, отводимого ФГОС СПО </a:t>
            </a:r>
            <a:br>
              <a:rPr lang="ru-RU" sz="2200" dirty="0"/>
            </a:br>
            <a:r>
              <a:rPr lang="ru-RU" sz="2200" dirty="0"/>
              <a:t>по программе подготовки специалиста среднего звена на государственную итоговую аттестацию, образовательная организация </a:t>
            </a:r>
            <a:r>
              <a:rPr lang="ru-RU" sz="2200" u="sng" dirty="0"/>
              <a:t>самостоятельно определяет график </a:t>
            </a:r>
            <a:r>
              <a:rPr lang="ru-RU" sz="2200" dirty="0"/>
              <a:t>проведения демонстрационного экзамена, наряду с подготовкой и защитой дипломной работой (дипломного проекта).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2604" y="1374583"/>
            <a:ext cx="1011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Время, отводимое на государственную итоговую аттестацию в соответствии с ФГОС 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2216" y="6117021"/>
            <a:ext cx="2676293" cy="5170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85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E6D9F58-F9A7-4479-A3DA-25FC78AF9073}" type="slidenum">
              <a:rPr lang="ru-RU" altLang="en-US" smtClean="0"/>
              <a:pPr/>
              <a:t>27</a:t>
            </a:fld>
            <a:endParaRPr lang="ru-RU" altLang="en-US" dirty="0"/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49238"/>
            <a:ext cx="5445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32990" y="1968487"/>
            <a:ext cx="10826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Использование при реализации образовательных программ методов и средств обучения, образовательных технологий, наносящих вред физическому или психическому здоровью обучающихся, </a:t>
            </a:r>
            <a:r>
              <a:rPr lang="ru-RU" sz="2400" dirty="0" smtClean="0"/>
              <a:t>запрещается</a:t>
            </a:r>
          </a:p>
          <a:p>
            <a:endParaRPr lang="ru-RU" i="1" dirty="0" smtClean="0"/>
          </a:p>
          <a:p>
            <a:r>
              <a:rPr lang="ru-RU" i="1" dirty="0" smtClean="0"/>
              <a:t>Часть </a:t>
            </a:r>
            <a:r>
              <a:rPr lang="ru-RU" i="1" dirty="0"/>
              <a:t>9 статьи 13 Федерального закона от 29 декабря 2012 г. N 273-ФЗ "Об образовании в Российской Федерации" (Собрание законодательства Российской Федерации, 2012, N 53, ст. 7598; 2013, N 19, ст. 2326).</a:t>
            </a:r>
            <a:endParaRPr lang="ru-RU" dirty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9394" y="566058"/>
            <a:ext cx="8233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Охрана здоровья обучающихся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5078" y="4885693"/>
            <a:ext cx="865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Зона ответственности руководителя образовательной организации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2216" y="6117021"/>
            <a:ext cx="2676293" cy="5170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7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758283" y="931851"/>
            <a:ext cx="10905893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4" rIns="91426" bIns="45714">
            <a:spAutoFit/>
          </a:bodyPr>
          <a:lstStyle/>
          <a:p>
            <a:r>
              <a:rPr lang="ru-RU" dirty="0"/>
              <a:t> </a:t>
            </a:r>
            <a:endParaRPr lang="ru-RU" sz="2800" b="1" dirty="0"/>
          </a:p>
        </p:txBody>
      </p:sp>
      <p:sp>
        <p:nvSpPr>
          <p:cNvPr id="5017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58413" y="6556375"/>
            <a:ext cx="503237" cy="301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altLang="en-US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49238"/>
            <a:ext cx="5445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3978" y="2810514"/>
            <a:ext cx="10905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При проведении демонстрационного экзамена для лиц с ОВЗ и инвалидов при необходимости надо предусмотреть возможность увеличения времени, отведенного на выполнение задания и организацию дополнительных перерывов, с учетом индивидуальных особенностей таких обучающихся</a:t>
            </a:r>
            <a:r>
              <a:rPr lang="ru-RU" sz="2000" i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sz="2000" i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i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Перечень </a:t>
            </a:r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оборудования, необходимого для выполнения задания демонстрационного экзамена, может корректироваться, исходя из требований </a:t>
            </a:r>
            <a:b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i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к условиям труда лиц с ОВЗ и инвалидов.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098" y="1301789"/>
            <a:ext cx="11137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Методические рекомендации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проведении аттестации с использованием механизма демонстрационного экзамена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проведении демонстрационного экзамена для лиц с ОВЗ и инвалидов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2216" y="6117021"/>
            <a:ext cx="2676293" cy="5170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4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790680" y="409806"/>
            <a:ext cx="11084424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4" rIns="91426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Примерная структура расходов на демонстрационный экзамен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58413" y="6556375"/>
            <a:ext cx="503237" cy="301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altLang="en-US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49238"/>
            <a:ext cx="5445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4422" y="1334204"/>
            <a:ext cx="8434567" cy="23975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и инструменты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расходные материалы;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труда экспертов;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проживания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экспертов;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итание, питьевой режим и медицинское обслуживание;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коммунальных расходов;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амортизационные отчисления;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1354" y="3301526"/>
            <a:ext cx="6154602" cy="302464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асходы </a:t>
            </a:r>
            <a:r>
              <a:rPr lang="ru-RU" dirty="0"/>
              <a:t>по организации онлайн трансляции </a:t>
            </a:r>
            <a:r>
              <a:rPr lang="ru-RU" dirty="0" smtClean="0"/>
              <a:t>ДЭ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Аренда </a:t>
            </a:r>
            <a:r>
              <a:rPr lang="ru-RU" dirty="0" smtClean="0"/>
              <a:t>паспортизированных экзаменационных </a:t>
            </a:r>
            <a:r>
              <a:rPr lang="ru-RU" dirty="0"/>
              <a:t>образцов (</a:t>
            </a:r>
            <a:r>
              <a:rPr lang="ru-RU" dirty="0" err="1"/>
              <a:t>дефектоскописты</a:t>
            </a:r>
            <a:r>
              <a:rPr lang="ru-RU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Спецодежда, средства индивидуальной защиты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Расходы на монтаж </a:t>
            </a:r>
            <a:r>
              <a:rPr lang="ru-RU" dirty="0" smtClean="0"/>
              <a:t>оборудования, ТО и наладку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транспортные расходы по доставке и разгрузке материалов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90870" y="1278235"/>
            <a:ext cx="3770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Основные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9499" y="5517941"/>
            <a:ext cx="6203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Дополнительные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71358" y="6394085"/>
            <a:ext cx="2287055" cy="4418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17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833" y="159625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2479" y="752244"/>
            <a:ext cx="9403080" cy="7425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Применение стандартов Ворлдскиллс как базовых принципов объективной оценки результатов подготовки рабочих кадров в системе  среднего профессионального образования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5701" y="1961682"/>
            <a:ext cx="9537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b="1" dirty="0"/>
              <a:t>1. Применение единых оценочных материалов и </a:t>
            </a:r>
            <a:r>
              <a:rPr lang="ru-RU" sz="2400" b="1" dirty="0" smtClean="0"/>
              <a:t>заданий</a:t>
            </a:r>
            <a:endParaRPr lang="ru-RU" sz="2400" b="1" dirty="0"/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2. Единые требования к площадкам проведения демонстрационного экзамена</a:t>
            </a:r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3. Независимая экспертная оценка выполнения заданий</a:t>
            </a:r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4. Применение единой информационной системы при проведении демонстрационного экзамена</a:t>
            </a:r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5. Выдача паспорта компетенций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4561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842" y="18681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Система независимой оценки квалификации в соответствии с профессиональными стандартами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Государственная итоговая аттестация по программам СПО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5593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70" y="226386"/>
            <a:ext cx="9654237" cy="951782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Могут ли процедуры независимой оценки квалификации быть проведены в рамках ГИА по программам СПО?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 flipH="1">
            <a:off x="724986" y="1430305"/>
            <a:ext cx="7755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«..Проект Союза «</a:t>
            </a:r>
            <a:r>
              <a:rPr lang="ru-RU" dirty="0"/>
              <a:t>Молодые профессионалы пилотный проект по апробации механизмов использования независимой оценки квалификации с встроенным демонстрационным экзаменом по стандартам 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smtClean="0"/>
              <a:t>Россия..» </a:t>
            </a:r>
          </a:p>
          <a:p>
            <a:endParaRPr lang="ru-RU" dirty="0" smtClean="0"/>
          </a:p>
          <a:p>
            <a:r>
              <a:rPr lang="ru-RU" b="1" dirty="0" smtClean="0"/>
              <a:t>08.01.26 </a:t>
            </a:r>
            <a:r>
              <a:rPr lang="ru-RU" b="1" dirty="0"/>
              <a:t>Мастер по ремонту и обслуживанию инженерных систем жилищно-коммунального хозяйства (ТОП-50</a:t>
            </a:r>
            <a:r>
              <a:rPr lang="ru-RU" b="1" dirty="0" smtClean="0"/>
              <a:t>)</a:t>
            </a:r>
          </a:p>
          <a:p>
            <a:endParaRPr lang="ru-RU" i="1" dirty="0" smtClean="0"/>
          </a:p>
          <a:p>
            <a:r>
              <a:rPr lang="ru-RU" i="1" dirty="0" smtClean="0"/>
              <a:t>квалификации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слесарь-сантехник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электромонтажник по осветительным сетям и электрооборудования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4825" r="8351" b="1715"/>
          <a:stretch/>
        </p:blipFill>
        <p:spPr>
          <a:xfrm>
            <a:off x="8577094" y="1186057"/>
            <a:ext cx="3326674" cy="46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2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96043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618309" y="409303"/>
            <a:ext cx="8926285" cy="809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08.01.26 Мастер по ремонту и обслуживанию инженерных систем жилищно-коммунального хозяйства (ТОП-50)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54630" y="1636739"/>
            <a:ext cx="1889760" cy="1179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слесарь-сантехник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79474" y="1567294"/>
            <a:ext cx="2560320" cy="1167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электромонтажник по осветительным сетям и электрооборудования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80512" y="3237052"/>
            <a:ext cx="2564489" cy="1193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НОК электромонтажник </a:t>
            </a:r>
            <a:r>
              <a:rPr lang="ru-RU" dirty="0">
                <a:solidFill>
                  <a:srgbClr val="002060"/>
                </a:solidFill>
              </a:rPr>
              <a:t>домовых электрических систем и оборудования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8770" y="3237052"/>
            <a:ext cx="1650459" cy="119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ВСР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антехника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отопление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22906" y="3220172"/>
            <a:ext cx="1811383" cy="119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ВСР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Электромонтаж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2868" y="3121366"/>
            <a:ext cx="1956387" cy="160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НОК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слесарь-сантехник домовых систем и оборудования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529841" y="1224661"/>
            <a:ext cx="274319" cy="406618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691936" y="1236617"/>
            <a:ext cx="267698" cy="33067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349229" y="3929209"/>
            <a:ext cx="454931" cy="23348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7625581" y="3657876"/>
            <a:ext cx="454931" cy="261805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924594" y="2816565"/>
            <a:ext cx="192078" cy="417539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7018937" y="2742379"/>
            <a:ext cx="179836" cy="47779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23999" y="2858114"/>
            <a:ext cx="117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9474" y="2773347"/>
            <a:ext cx="1119052" cy="66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82618" y="5550464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9498" y="64029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4310" t="2737" r="7625" b="10222"/>
          <a:stretch/>
        </p:blipFill>
        <p:spPr bwMode="auto">
          <a:xfrm>
            <a:off x="734418" y="1343672"/>
            <a:ext cx="5886707" cy="344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82360" y="1290287"/>
            <a:ext cx="49501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N 238-ФЗ  от 03.07.2016 «О независимой оценке квалификации"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РФ от 16 ноября 2016 г. №1204 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Приказ Минтруда России от 01.11.2016 N 601н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8456" y="2913824"/>
            <a:ext cx="5057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Соответствие соискателя квалификационным требованиям по квалификации, которая выделяется на основе трудовых функций из ПС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09758" y="3245807"/>
            <a:ext cx="382350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Свидетельство 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квалификации выдается по итогам успешного прохождения профессионального экзамена;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Действует в течение определенного срока (3-5 лет);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780" y="4966790"/>
            <a:ext cx="2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Требования к экспертам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5002" y="4386574"/>
            <a:ext cx="383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Теоретическая и практическая часть профессионального экзамена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2196" y="539804"/>
            <a:ext cx="278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НОК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4231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5604660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9629" y="6357490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1248" y="3786"/>
            <a:ext cx="10072899" cy="93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Могут ли процедуры независимой оценки квалификации быть проведены в рамках ГИА по программам СПО?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7385634"/>
              </p:ext>
            </p:extLst>
          </p:nvPr>
        </p:nvGraphicFramePr>
        <p:xfrm>
          <a:off x="1313936" y="830063"/>
          <a:ext cx="10637134" cy="540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2011100" y="2318301"/>
            <a:ext cx="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694789" y="4633558"/>
            <a:ext cx="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011100" y="4222273"/>
            <a:ext cx="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901593" y="2280799"/>
            <a:ext cx="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993381" y="4190341"/>
            <a:ext cx="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658301" y="2131094"/>
            <a:ext cx="335080" cy="1306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flipH="1">
            <a:off x="8217590" y="792025"/>
            <a:ext cx="8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или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9379404" y="2241440"/>
            <a:ext cx="129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тогда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84509" y="2374459"/>
            <a:ext cx="1169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Это возможно, если.. </a:t>
            </a:r>
          </a:p>
        </p:txBody>
      </p:sp>
    </p:spTree>
    <p:extLst>
      <p:ext uri="{BB962C8B-B14F-4D97-AF65-F5344CB8AC3E}">
        <p14:creationId xmlns:p14="http://schemas.microsoft.com/office/powerpoint/2010/main" val="2254179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0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0023" y="373597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8928" y="345817"/>
            <a:ext cx="10478589" cy="99919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Условие применения инструментов разных систем оценивания профессиональных компетенций для целей государственной итоговой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9198" y="191324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Синхронизация</a:t>
            </a:r>
            <a:endParaRPr lang="ru-RU" sz="54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2530" y="3274312"/>
            <a:ext cx="3502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Признание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745" y="1932216"/>
            <a:ext cx="4824549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Сравнение и анализ критичности расхождения требований к оцениваемым знаниям, умениям, а также процедурных расхождений. Выбор путей сближения.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9745" y="3524336"/>
            <a:ext cx="504931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Признание прошедшей экзаменационной процедуры обеими сторонами как признаваемой и легитимной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868" y="4909331"/>
            <a:ext cx="7617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Преимущества: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Дополнительные расходы?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dirty="0" smtClean="0"/>
              <a:t>-    </a:t>
            </a:r>
            <a:r>
              <a:rPr lang="ru-RU" b="1" dirty="0" smtClean="0">
                <a:latin typeface="Candara" panose="020E0502030303020204" pitchFamily="34" charset="0"/>
              </a:rPr>
              <a:t>применение готовых процедур, заданий, экспертов;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andara" panose="020E0502030303020204" pitchFamily="34" charset="0"/>
              </a:rPr>
              <a:t>дополнительный бонус в виде </a:t>
            </a:r>
            <a:r>
              <a:rPr lang="ru-RU" b="1" dirty="0" err="1" smtClean="0">
                <a:latin typeface="Candara" panose="020E0502030303020204" pitchFamily="34" charset="0"/>
              </a:rPr>
              <a:t>Скиллс</a:t>
            </a:r>
            <a:r>
              <a:rPr lang="ru-RU" b="1" dirty="0" smtClean="0">
                <a:latin typeface="Candara" panose="020E0502030303020204" pitchFamily="34" charset="0"/>
              </a:rPr>
              <a:t>-паспорта, Свидетельства о квалификации;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Candara" panose="020E0502030303020204" pitchFamily="34" charset="0"/>
              </a:rPr>
              <a:t>п</a:t>
            </a:r>
            <a:r>
              <a:rPr lang="ru-RU" b="1" dirty="0" smtClean="0">
                <a:latin typeface="Candara" panose="020E0502030303020204" pitchFamily="34" charset="0"/>
              </a:rPr>
              <a:t>одтверждаемое следование нормативным документам системы СПО</a:t>
            </a:r>
            <a:endParaRPr lang="ru-RU" b="1" dirty="0">
              <a:latin typeface="Candara" panose="020E0502030303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5562197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0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450" y="96044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233088" y="4846544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9498" y="64029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3329337" y="2090811"/>
            <a:ext cx="40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220" y="3022708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Labor-dpo@mail.ru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8408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78626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212669" y="1422231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 </a:t>
            </a:r>
            <a:r>
              <a:rPr lang="ru-RU" sz="2400" b="1" dirty="0"/>
              <a:t>государственной итоговой аттестации - </a:t>
            </a:r>
            <a:r>
              <a:rPr lang="ru-RU" sz="2400" dirty="0"/>
              <a:t>определение соответствия результатов освоения студентами образовательных программ среднего профессионального образования соответствующим требованиям федерального государственного образовательного стандарта среднего профессионального образования.</a:t>
            </a:r>
          </a:p>
          <a:p>
            <a:endParaRPr lang="ru-RU" sz="2400" b="1" dirty="0"/>
          </a:p>
          <a:p>
            <a:r>
              <a:rPr lang="ru-RU" sz="2400" b="1" dirty="0"/>
              <a:t>Демонстрационный экзамен </a:t>
            </a:r>
            <a:r>
              <a:rPr lang="ru-RU" sz="2400" dirty="0" smtClean="0"/>
              <a:t>является </a:t>
            </a:r>
            <a:r>
              <a:rPr lang="ru-RU" sz="2400" dirty="0">
                <a:solidFill>
                  <a:srgbClr val="FF0000"/>
                </a:solidFill>
              </a:rPr>
              <a:t>инструментом </a:t>
            </a:r>
            <a:r>
              <a:rPr lang="ru-RU" sz="2400" dirty="0"/>
              <a:t>реализации объективных, открытых процедур ГИА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96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11566" y="483865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5" y="96043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70" y="1225472"/>
            <a:ext cx="11817530" cy="22753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Выбор задания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для демонстрационного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экзамена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Компетенция ВСР, комплект оценочной документации</a:t>
            </a:r>
            <a:endParaRPr lang="ru-RU" sz="31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72" y="6342097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0374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165463" y="5501085"/>
            <a:ext cx="3571868" cy="12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"/>
          <p:cNvSpPr/>
          <p:nvPr/>
        </p:nvSpPr>
        <p:spPr>
          <a:xfrm>
            <a:off x="1524000" y="6099884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8186" y="6365145"/>
            <a:ext cx="1537814" cy="29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188" y="6342097"/>
            <a:ext cx="1105583" cy="2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83772" y="400594"/>
            <a:ext cx="10711180" cy="20170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Выбор </a:t>
            </a:r>
            <a:r>
              <a:rPr lang="ru-RU" sz="2000" dirty="0"/>
              <a:t>компетенций и комплектов оценочной документации </a:t>
            </a:r>
            <a:br>
              <a:rPr lang="ru-RU" sz="2000" dirty="0"/>
            </a:br>
            <a:r>
              <a:rPr lang="ru-RU" sz="2000" dirty="0"/>
              <a:t>для целей проведения демонстрационного экзамена осуществляется образовательной организацией самостоятельно на основе анализа соответствия содержания задания задаче оценки освоения образовательной </a:t>
            </a:r>
            <a:r>
              <a:rPr lang="ru-RU" sz="2000" dirty="0" smtClean="0"/>
              <a:t>программ (или </a:t>
            </a:r>
            <a:r>
              <a:rPr lang="ru-RU" sz="2000" dirty="0"/>
              <a:t>её части) по конкретной профессии/специальности.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  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проведении аттестации с использованием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механизма    демонстрационного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экзамена</a:t>
            </a: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421" y="2565895"/>
            <a:ext cx="5342442" cy="300512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24322" t="8211" r="25898" b="9856"/>
          <a:stretch/>
        </p:blipFill>
        <p:spPr bwMode="auto">
          <a:xfrm>
            <a:off x="1722234" y="2380692"/>
            <a:ext cx="3604859" cy="337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11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56476" y="776122"/>
            <a:ext cx="112021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окальные акты образовательной организации,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регламентирующие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проведение демонстрационного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2086014"/>
            <a:ext cx="108331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Программа ГИА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График проведения ДЭ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Система перевода баллов ДЭ в оценку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Положение о демонстрационном экзамене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Форма </a:t>
            </a:r>
            <a:r>
              <a:rPr lang="ru-RU" sz="2400" dirty="0"/>
              <a:t>итогового протокола заседания ГЭК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Форма договора о проведении демонстрационного экзамена в рамках  сетевого взаимодействия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Другие по выбору образовательной организации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7464" y="-11371"/>
            <a:ext cx="371155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2655" y="6056309"/>
            <a:ext cx="2956359" cy="57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42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8150"/>
            <a:ext cx="5461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8537" y="512142"/>
            <a:ext cx="100932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Актуализация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учебных программ для целей подготовки к демонстрационному экзамену по методике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Ворлдскиллс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Россия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0753" y="1645125"/>
            <a:ext cx="3897437" cy="147732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практико-ориентированных занятий  - лабораторных и практических работ, учебной практики в формате, приближенном к ДЭ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89711" y="1722070"/>
            <a:ext cx="2879066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Использование вариативной части образовательной программы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04068" y="3657030"/>
            <a:ext cx="335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</a:t>
            </a:r>
            <a:r>
              <a:rPr lang="ru-RU" dirty="0"/>
              <a:t>практической составляющей программы для отработки навыков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243016" y="3657029"/>
            <a:ext cx="2037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Включение в программу дополнительных элементов содержания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806871">
            <a:off x="7695185" y="3170282"/>
            <a:ext cx="149192" cy="51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06871">
            <a:off x="10097473" y="3159357"/>
            <a:ext cx="149192" cy="51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6100" y="3657029"/>
            <a:ext cx="31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рабочих местах ДЭ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25092" y="4342236"/>
            <a:ext cx="38056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применением образовательных технологий:</a:t>
            </a:r>
            <a:endParaRPr lang="ru-RU" dirty="0"/>
          </a:p>
          <a:p>
            <a:r>
              <a:rPr lang="ru-RU" sz="1600" dirty="0"/>
              <a:t>- технология сотрудничества (работа малыми группами</a:t>
            </a:r>
            <a:r>
              <a:rPr lang="ru-RU" sz="1600" dirty="0" smtClean="0"/>
              <a:t>);</a:t>
            </a:r>
            <a:endParaRPr lang="ru-RU" sz="1600" dirty="0"/>
          </a:p>
          <a:p>
            <a:r>
              <a:rPr lang="ru-RU" sz="1600" dirty="0"/>
              <a:t>- игровая технология (</a:t>
            </a:r>
            <a:r>
              <a:rPr lang="ru-RU" sz="1600" dirty="0" smtClean="0"/>
              <a:t>элементы </a:t>
            </a:r>
            <a:r>
              <a:rPr lang="ru-RU" sz="1600" dirty="0"/>
              <a:t>демонстрационного </a:t>
            </a:r>
            <a:r>
              <a:rPr lang="ru-RU" sz="1600" dirty="0" smtClean="0"/>
              <a:t>экзамена);</a:t>
            </a:r>
            <a:endParaRPr lang="ru-RU" sz="1600" dirty="0"/>
          </a:p>
          <a:p>
            <a:r>
              <a:rPr lang="ru-RU" sz="1600" dirty="0"/>
              <a:t>- элементы рейтинговой технологии.</a:t>
            </a:r>
          </a:p>
        </p:txBody>
      </p:sp>
      <p:sp>
        <p:nvSpPr>
          <p:cNvPr id="17" name="Стрелка вниз 16"/>
          <p:cNvSpPr/>
          <p:nvPr/>
        </p:nvSpPr>
        <p:spPr>
          <a:xfrm rot="1806871">
            <a:off x="2236681" y="3181709"/>
            <a:ext cx="149192" cy="5132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06871">
            <a:off x="4372829" y="3156809"/>
            <a:ext cx="173806" cy="122817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9749" y="5929997"/>
            <a:ext cx="2998888" cy="579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7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421481" y="277590"/>
            <a:ext cx="11091250" cy="79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4" rIns="91426" bIns="45714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Задания демонстрационного </a:t>
            </a:r>
            <a:r>
              <a:rPr lang="ru-RU" alt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экзамена</a:t>
            </a:r>
            <a:r>
              <a:rPr lang="ru-RU" alt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компетенциям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ВСР, размещены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сайте </a:t>
            </a:r>
            <a:r>
              <a:rPr lang="en-US" sz="28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https</a:t>
            </a:r>
            <a:r>
              <a:rPr lang="en-US" sz="280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://</a:t>
            </a:r>
            <a:r>
              <a:rPr lang="en-US" sz="28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esat.worldskills.ru/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позднее 1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декабря</a:t>
            </a:r>
            <a:r>
              <a:rPr lang="ru-RU" sz="280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80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686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319088"/>
            <a:ext cx="54451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32127" y="1470151"/>
            <a:ext cx="8952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Комплект оценочной документации включает: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Модули задания демонстрационного экзамена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инфраструктурный лист</a:t>
            </a:r>
            <a:r>
              <a:rPr lang="ru-RU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план застройки,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план проведения демонстрационного экзамена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</a:t>
            </a:r>
            <a:r>
              <a:rPr lang="ru-RU" b="1" dirty="0" smtClean="0"/>
              <a:t>аксимальное количество баллов</a:t>
            </a:r>
            <a:r>
              <a:rPr lang="ru-RU" dirty="0" smtClean="0"/>
              <a:t>, как сумма баллов по модулям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Время выполнения</a:t>
            </a:r>
            <a:r>
              <a:rPr lang="ru-RU" dirty="0" smtClean="0"/>
              <a:t>, как сумма времени выполнения по модулям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Требование по количеству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Требование по количеству рабочих 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определение порогового значения успешного прохождения демонстрационного экзамена в </a:t>
            </a:r>
            <a:r>
              <a:rPr lang="ru-RU" b="1" dirty="0" smtClean="0">
                <a:solidFill>
                  <a:srgbClr val="FF0000"/>
                </a:solidFill>
              </a:rPr>
              <a:t>баллах (?)</a:t>
            </a:r>
          </a:p>
        </p:txBody>
      </p:sp>
      <p:pic>
        <p:nvPicPr>
          <p:cNvPr id="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4539" y="4138626"/>
            <a:ext cx="2078809" cy="401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347516" y="5165589"/>
            <a:ext cx="991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случае отсутствия компетенций</a:t>
            </a:r>
            <a:r>
              <a:rPr lang="ru-RU" dirty="0"/>
              <a:t>, содержательно соответствующих целям оценки освоения образовательной программы или её части, союзом организуется разработка комплекта оценочной документации по новой компетенции с учетом базовых принципов, его экспертиза и размещение</a:t>
            </a:r>
            <a:br>
              <a:rPr lang="ru-RU" dirty="0"/>
            </a:br>
            <a:r>
              <a:rPr lang="ru-RU" dirty="0"/>
              <a:t> в информационно-телекоммуникационной сети «Интернет». </a:t>
            </a:r>
          </a:p>
        </p:txBody>
      </p:sp>
    </p:spTree>
    <p:extLst>
      <p:ext uri="{BB962C8B-B14F-4D97-AF65-F5344CB8AC3E}">
        <p14:creationId xmlns:p14="http://schemas.microsoft.com/office/powerpoint/2010/main" val="2974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3163</Words>
  <Application>Microsoft Office PowerPoint</Application>
  <PresentationFormat>Широкоэкранный</PresentationFormat>
  <Paragraphs>293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Candara</vt:lpstr>
      <vt:lpstr>Helvetica Neue Medium</vt:lpstr>
      <vt:lpstr>Times New Roman</vt:lpstr>
      <vt:lpstr>Тема Office</vt:lpstr>
      <vt:lpstr>Демонстрационный экзамен  как обязательный элемент Государственной итоговой аттестации для ФГОС по Топ-50 и актуализированных ФГОС :  нормативное регулирование и практика реализации</vt:lpstr>
      <vt:lpstr>Презентация PowerPoint</vt:lpstr>
      <vt:lpstr> Применение стандартов Ворлдскиллс как базовых принципов объективной оценки результатов подготовки рабочих кадров в системе  среднего профессионального образования  </vt:lpstr>
      <vt:lpstr>Презентация PowerPoint</vt:lpstr>
      <vt:lpstr>Выбор задания для демонстрационного экзамена  Компетенция ВСР, комплект оценочной документации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Методические документы Союза «Молодые профессионалы» по вопросу проведения демонстрационного экзамена как механизма оценки в системе СПО  </vt:lpstr>
      <vt:lpstr>Презентация PowerPoint</vt:lpstr>
      <vt:lpstr>Реализация Демонстрационного экзамена в рамках ГИА  Обязательные условия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государственной экзаменационной комиссии и экспертной группы по оценке выполнения заданий демонстрационного экзамена</vt:lpstr>
      <vt:lpstr>Презентация PowerPoint</vt:lpstr>
      <vt:lpstr>Методические рекомендации</vt:lpstr>
      <vt:lpstr>Центр проведения демонстрационного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независимой оценки квалификации в соответствии с профессиональными стандартами  и  Государственная итоговая аттестация по программам СПО</vt:lpstr>
      <vt:lpstr>Могут ли процедуры независимой оценки квалификации быть проведены в рамках ГИА по программам СПО?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построения индивидуальных траекторий в СПО</dc:title>
  <dc:creator>Ольга С</dc:creator>
  <cp:lastModifiedBy>Оксана Павлова</cp:lastModifiedBy>
  <cp:revision>112</cp:revision>
  <dcterms:created xsi:type="dcterms:W3CDTF">2019-04-16T10:14:24Z</dcterms:created>
  <dcterms:modified xsi:type="dcterms:W3CDTF">2019-11-26T20:21:52Z</dcterms:modified>
</cp:coreProperties>
</file>